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26"/>
  </p:notesMasterIdLst>
  <p:sldIdLst>
    <p:sldId id="308" r:id="rId2"/>
    <p:sldId id="292" r:id="rId3"/>
    <p:sldId id="310" r:id="rId4"/>
    <p:sldId id="315" r:id="rId5"/>
    <p:sldId id="316" r:id="rId6"/>
    <p:sldId id="317" r:id="rId7"/>
    <p:sldId id="318" r:id="rId8"/>
    <p:sldId id="319" r:id="rId9"/>
    <p:sldId id="321" r:id="rId10"/>
    <p:sldId id="322" r:id="rId11"/>
    <p:sldId id="323" r:id="rId12"/>
    <p:sldId id="324" r:id="rId13"/>
    <p:sldId id="325" r:id="rId14"/>
    <p:sldId id="312" r:id="rId15"/>
    <p:sldId id="313" r:id="rId16"/>
    <p:sldId id="314" r:id="rId17"/>
    <p:sldId id="327" r:id="rId18"/>
    <p:sldId id="328" r:id="rId19"/>
    <p:sldId id="329" r:id="rId20"/>
    <p:sldId id="330" r:id="rId21"/>
    <p:sldId id="331" r:id="rId22"/>
    <p:sldId id="332" r:id="rId23"/>
    <p:sldId id="333" r:id="rId24"/>
    <p:sldId id="326" r:id="rId25"/>
  </p:sldIdLst>
  <p:sldSz cx="12192000"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5000"/>
    <a:srgbClr val="F9F9F9"/>
    <a:srgbClr val="FDFDFD"/>
    <a:srgbClr val="FFFFFF"/>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p:cViewPr varScale="1">
        <p:scale>
          <a:sx n="77" d="100"/>
          <a:sy n="77" d="100"/>
        </p:scale>
        <p:origin x="304" y="6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5D13BBE5-0BEA-4494-9BEF-C8C2F48C9E2D}" type="datetimeFigureOut">
              <a:rPr lang="zh-CN" altLang="en-US" smtClean="0"/>
              <a:pPr/>
              <a:t>2023/3/30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F1CB8912-F0BA-4AD8-8415-DA1F26BCB09F}" type="slidenum">
              <a:rPr lang="zh-CN" altLang="en-US" smtClean="0"/>
              <a:pPr/>
              <a:t>‹#›</a:t>
            </a:fld>
            <a:endParaRPr lang="zh-CN" altLang="en-US" dirty="0"/>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833655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10</a:t>
            </a:fld>
            <a:endParaRPr lang="zh-CN" altLang="en-US"/>
          </a:p>
        </p:txBody>
      </p:sp>
    </p:spTree>
    <p:extLst>
      <p:ext uri="{BB962C8B-B14F-4D97-AF65-F5344CB8AC3E}">
        <p14:creationId xmlns:p14="http://schemas.microsoft.com/office/powerpoint/2010/main" val="326833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11</a:t>
            </a:fld>
            <a:endParaRPr lang="zh-CN" altLang="en-US"/>
          </a:p>
        </p:txBody>
      </p:sp>
    </p:spTree>
    <p:extLst>
      <p:ext uri="{BB962C8B-B14F-4D97-AF65-F5344CB8AC3E}">
        <p14:creationId xmlns:p14="http://schemas.microsoft.com/office/powerpoint/2010/main" val="3162592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12</a:t>
            </a:fld>
            <a:endParaRPr lang="zh-CN" altLang="en-US"/>
          </a:p>
        </p:txBody>
      </p:sp>
    </p:spTree>
    <p:extLst>
      <p:ext uri="{BB962C8B-B14F-4D97-AF65-F5344CB8AC3E}">
        <p14:creationId xmlns:p14="http://schemas.microsoft.com/office/powerpoint/2010/main" val="80932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13</a:t>
            </a:fld>
            <a:endParaRPr lang="zh-CN" altLang="en-US"/>
          </a:p>
        </p:txBody>
      </p:sp>
    </p:spTree>
    <p:extLst>
      <p:ext uri="{BB962C8B-B14F-4D97-AF65-F5344CB8AC3E}">
        <p14:creationId xmlns:p14="http://schemas.microsoft.com/office/powerpoint/2010/main" val="326578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14</a:t>
            </a:fld>
            <a:endParaRPr lang="zh-CN" altLang="en-US"/>
          </a:p>
        </p:txBody>
      </p:sp>
    </p:spTree>
    <p:extLst>
      <p:ext uri="{BB962C8B-B14F-4D97-AF65-F5344CB8AC3E}">
        <p14:creationId xmlns:p14="http://schemas.microsoft.com/office/powerpoint/2010/main" val="2031069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15</a:t>
            </a:fld>
            <a:endParaRPr lang="zh-CN" altLang="en-US"/>
          </a:p>
        </p:txBody>
      </p:sp>
    </p:spTree>
    <p:extLst>
      <p:ext uri="{BB962C8B-B14F-4D97-AF65-F5344CB8AC3E}">
        <p14:creationId xmlns:p14="http://schemas.microsoft.com/office/powerpoint/2010/main" val="172129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16</a:t>
            </a:fld>
            <a:endParaRPr lang="zh-CN" altLang="en-US"/>
          </a:p>
        </p:txBody>
      </p:sp>
    </p:spTree>
    <p:extLst>
      <p:ext uri="{BB962C8B-B14F-4D97-AF65-F5344CB8AC3E}">
        <p14:creationId xmlns:p14="http://schemas.microsoft.com/office/powerpoint/2010/main" val="1551884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17</a:t>
            </a:fld>
            <a:endParaRPr lang="zh-CN" altLang="en-US"/>
          </a:p>
        </p:txBody>
      </p:sp>
    </p:spTree>
    <p:extLst>
      <p:ext uri="{BB962C8B-B14F-4D97-AF65-F5344CB8AC3E}">
        <p14:creationId xmlns:p14="http://schemas.microsoft.com/office/powerpoint/2010/main" val="179291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18</a:t>
            </a:fld>
            <a:endParaRPr lang="zh-CN" altLang="en-US"/>
          </a:p>
        </p:txBody>
      </p:sp>
    </p:spTree>
    <p:extLst>
      <p:ext uri="{BB962C8B-B14F-4D97-AF65-F5344CB8AC3E}">
        <p14:creationId xmlns:p14="http://schemas.microsoft.com/office/powerpoint/2010/main" val="811341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19</a:t>
            </a:fld>
            <a:endParaRPr lang="zh-CN" altLang="en-US"/>
          </a:p>
        </p:txBody>
      </p:sp>
    </p:spTree>
    <p:extLst>
      <p:ext uri="{BB962C8B-B14F-4D97-AF65-F5344CB8AC3E}">
        <p14:creationId xmlns:p14="http://schemas.microsoft.com/office/powerpoint/2010/main" val="2481027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2</a:t>
            </a:fld>
            <a:endParaRPr lang="zh-CN" altLang="en-US"/>
          </a:p>
        </p:txBody>
      </p:sp>
    </p:spTree>
    <p:extLst>
      <p:ext uri="{BB962C8B-B14F-4D97-AF65-F5344CB8AC3E}">
        <p14:creationId xmlns:p14="http://schemas.microsoft.com/office/powerpoint/2010/main" val="123395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20</a:t>
            </a:fld>
            <a:endParaRPr lang="zh-CN" altLang="en-US"/>
          </a:p>
        </p:txBody>
      </p:sp>
    </p:spTree>
    <p:extLst>
      <p:ext uri="{BB962C8B-B14F-4D97-AF65-F5344CB8AC3E}">
        <p14:creationId xmlns:p14="http://schemas.microsoft.com/office/powerpoint/2010/main" val="3770139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21</a:t>
            </a:fld>
            <a:endParaRPr lang="zh-CN" altLang="en-US"/>
          </a:p>
        </p:txBody>
      </p:sp>
    </p:spTree>
    <p:extLst>
      <p:ext uri="{BB962C8B-B14F-4D97-AF65-F5344CB8AC3E}">
        <p14:creationId xmlns:p14="http://schemas.microsoft.com/office/powerpoint/2010/main" val="2441338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22</a:t>
            </a:fld>
            <a:endParaRPr lang="zh-CN" altLang="en-US"/>
          </a:p>
        </p:txBody>
      </p:sp>
    </p:spTree>
    <p:extLst>
      <p:ext uri="{BB962C8B-B14F-4D97-AF65-F5344CB8AC3E}">
        <p14:creationId xmlns:p14="http://schemas.microsoft.com/office/powerpoint/2010/main" val="4073938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23</a:t>
            </a:fld>
            <a:endParaRPr lang="zh-CN" altLang="en-US"/>
          </a:p>
        </p:txBody>
      </p:sp>
    </p:spTree>
    <p:extLst>
      <p:ext uri="{BB962C8B-B14F-4D97-AF65-F5344CB8AC3E}">
        <p14:creationId xmlns:p14="http://schemas.microsoft.com/office/powerpoint/2010/main" val="4072273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24</a:t>
            </a:fld>
            <a:endParaRPr lang="zh-CN" altLang="en-US"/>
          </a:p>
        </p:txBody>
      </p:sp>
    </p:spTree>
    <p:extLst>
      <p:ext uri="{BB962C8B-B14F-4D97-AF65-F5344CB8AC3E}">
        <p14:creationId xmlns:p14="http://schemas.microsoft.com/office/powerpoint/2010/main" val="253706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3</a:t>
            </a:fld>
            <a:endParaRPr lang="zh-CN" altLang="en-US"/>
          </a:p>
        </p:txBody>
      </p:sp>
    </p:spTree>
    <p:extLst>
      <p:ext uri="{BB962C8B-B14F-4D97-AF65-F5344CB8AC3E}">
        <p14:creationId xmlns:p14="http://schemas.microsoft.com/office/powerpoint/2010/main" val="51875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4</a:t>
            </a:fld>
            <a:endParaRPr lang="zh-CN" altLang="en-US"/>
          </a:p>
        </p:txBody>
      </p:sp>
    </p:spTree>
    <p:extLst>
      <p:ext uri="{BB962C8B-B14F-4D97-AF65-F5344CB8AC3E}">
        <p14:creationId xmlns:p14="http://schemas.microsoft.com/office/powerpoint/2010/main" val="318689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5</a:t>
            </a:fld>
            <a:endParaRPr lang="zh-CN" altLang="en-US"/>
          </a:p>
        </p:txBody>
      </p:sp>
    </p:spTree>
    <p:extLst>
      <p:ext uri="{BB962C8B-B14F-4D97-AF65-F5344CB8AC3E}">
        <p14:creationId xmlns:p14="http://schemas.microsoft.com/office/powerpoint/2010/main" val="2101691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6</a:t>
            </a:fld>
            <a:endParaRPr lang="zh-CN" altLang="en-US"/>
          </a:p>
        </p:txBody>
      </p:sp>
    </p:spTree>
    <p:extLst>
      <p:ext uri="{BB962C8B-B14F-4D97-AF65-F5344CB8AC3E}">
        <p14:creationId xmlns:p14="http://schemas.microsoft.com/office/powerpoint/2010/main" val="3351768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7</a:t>
            </a:fld>
            <a:endParaRPr lang="zh-CN" altLang="en-US"/>
          </a:p>
        </p:txBody>
      </p:sp>
    </p:spTree>
    <p:extLst>
      <p:ext uri="{BB962C8B-B14F-4D97-AF65-F5344CB8AC3E}">
        <p14:creationId xmlns:p14="http://schemas.microsoft.com/office/powerpoint/2010/main" val="163013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8</a:t>
            </a:fld>
            <a:endParaRPr lang="zh-CN" altLang="en-US"/>
          </a:p>
        </p:txBody>
      </p:sp>
    </p:spTree>
    <p:extLst>
      <p:ext uri="{BB962C8B-B14F-4D97-AF65-F5344CB8AC3E}">
        <p14:creationId xmlns:p14="http://schemas.microsoft.com/office/powerpoint/2010/main" val="659144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FC866F-7645-4B2C-AA4F-7F01F792FFBB}" type="slidenum">
              <a:rPr lang="zh-CN" altLang="en-US" smtClean="0"/>
              <a:t>9</a:t>
            </a:fld>
            <a:endParaRPr lang="zh-CN" altLang="en-US"/>
          </a:p>
        </p:txBody>
      </p:sp>
    </p:spTree>
    <p:extLst>
      <p:ext uri="{BB962C8B-B14F-4D97-AF65-F5344CB8AC3E}">
        <p14:creationId xmlns:p14="http://schemas.microsoft.com/office/powerpoint/2010/main" val="335672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with Footer &amp;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3034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ockup 1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21118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ckup 14">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08701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ckup 18">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81868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874713" y="1800665"/>
            <a:ext cx="4628270" cy="3981156"/>
          </a:xfrm>
          <a:custGeom>
            <a:avLst/>
            <a:gdLst>
              <a:gd name="connsiteX0" fmla="*/ 0 w 4628270"/>
              <a:gd name="connsiteY0" fmla="*/ 0 h 3981156"/>
              <a:gd name="connsiteX1" fmla="*/ 4628270 w 4628270"/>
              <a:gd name="connsiteY1" fmla="*/ 0 h 3981156"/>
              <a:gd name="connsiteX2" fmla="*/ 4628270 w 4628270"/>
              <a:gd name="connsiteY2" fmla="*/ 3981156 h 3981156"/>
              <a:gd name="connsiteX3" fmla="*/ 0 w 4628270"/>
              <a:gd name="connsiteY3" fmla="*/ 3981156 h 3981156"/>
            </a:gdLst>
            <a:ahLst/>
            <a:cxnLst>
              <a:cxn ang="0">
                <a:pos x="connsiteX0" y="connsiteY0"/>
              </a:cxn>
              <a:cxn ang="0">
                <a:pos x="connsiteX1" y="connsiteY1"/>
              </a:cxn>
              <a:cxn ang="0">
                <a:pos x="connsiteX2" y="connsiteY2"/>
              </a:cxn>
              <a:cxn ang="0">
                <a:pos x="connsiteX3" y="connsiteY3"/>
              </a:cxn>
            </a:cxnLst>
            <a:rect l="l" t="t" r="r" b="b"/>
            <a:pathLst>
              <a:path w="4628270" h="3981156">
                <a:moveTo>
                  <a:pt x="0" y="0"/>
                </a:moveTo>
                <a:lnTo>
                  <a:pt x="4628270" y="0"/>
                </a:lnTo>
                <a:lnTo>
                  <a:pt x="4628270" y="3981156"/>
                </a:lnTo>
                <a:lnTo>
                  <a:pt x="0" y="398115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20368226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900894" y="1883657"/>
            <a:ext cx="2480606" cy="2138453"/>
          </a:xfrm>
          <a:custGeom>
            <a:avLst/>
            <a:gdLst>
              <a:gd name="connsiteX0" fmla="*/ 534613 w 2480606"/>
              <a:gd name="connsiteY0" fmla="*/ 0 h 2138453"/>
              <a:gd name="connsiteX1" fmla="*/ 1945993 w 2480606"/>
              <a:gd name="connsiteY1" fmla="*/ 0 h 2138453"/>
              <a:gd name="connsiteX2" fmla="*/ 2480606 w 2480606"/>
              <a:gd name="connsiteY2" fmla="*/ 1069227 h 2138453"/>
              <a:gd name="connsiteX3" fmla="*/ 1945993 w 2480606"/>
              <a:gd name="connsiteY3" fmla="*/ 2138453 h 2138453"/>
              <a:gd name="connsiteX4" fmla="*/ 534613 w 2480606"/>
              <a:gd name="connsiteY4" fmla="*/ 2138453 h 2138453"/>
              <a:gd name="connsiteX5" fmla="*/ 0 w 2480606"/>
              <a:gd name="connsiteY5" fmla="*/ 1069227 h 21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606" h="2138453">
                <a:moveTo>
                  <a:pt x="534613" y="0"/>
                </a:moveTo>
                <a:lnTo>
                  <a:pt x="1945993" y="0"/>
                </a:lnTo>
                <a:lnTo>
                  <a:pt x="2480606" y="1069227"/>
                </a:lnTo>
                <a:lnTo>
                  <a:pt x="1945993" y="2138453"/>
                </a:lnTo>
                <a:lnTo>
                  <a:pt x="534613" y="2138453"/>
                </a:lnTo>
                <a:lnTo>
                  <a:pt x="0" y="1069227"/>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4858407" y="1883657"/>
            <a:ext cx="2480606" cy="2138453"/>
          </a:xfrm>
          <a:custGeom>
            <a:avLst/>
            <a:gdLst>
              <a:gd name="connsiteX0" fmla="*/ 534613 w 2480606"/>
              <a:gd name="connsiteY0" fmla="*/ 0 h 2138453"/>
              <a:gd name="connsiteX1" fmla="*/ 1945993 w 2480606"/>
              <a:gd name="connsiteY1" fmla="*/ 0 h 2138453"/>
              <a:gd name="connsiteX2" fmla="*/ 2480606 w 2480606"/>
              <a:gd name="connsiteY2" fmla="*/ 1069227 h 2138453"/>
              <a:gd name="connsiteX3" fmla="*/ 1945993 w 2480606"/>
              <a:gd name="connsiteY3" fmla="*/ 2138453 h 2138453"/>
              <a:gd name="connsiteX4" fmla="*/ 534613 w 2480606"/>
              <a:gd name="connsiteY4" fmla="*/ 2138453 h 2138453"/>
              <a:gd name="connsiteX5" fmla="*/ 0 w 2480606"/>
              <a:gd name="connsiteY5" fmla="*/ 1069227 h 21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606" h="2138453">
                <a:moveTo>
                  <a:pt x="534613" y="0"/>
                </a:moveTo>
                <a:lnTo>
                  <a:pt x="1945993" y="0"/>
                </a:lnTo>
                <a:lnTo>
                  <a:pt x="2480606" y="1069227"/>
                </a:lnTo>
                <a:lnTo>
                  <a:pt x="1945993" y="2138453"/>
                </a:lnTo>
                <a:lnTo>
                  <a:pt x="534613" y="2138453"/>
                </a:lnTo>
                <a:lnTo>
                  <a:pt x="0" y="1069227"/>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7815919" y="1883657"/>
            <a:ext cx="2480606" cy="2138453"/>
          </a:xfrm>
          <a:custGeom>
            <a:avLst/>
            <a:gdLst>
              <a:gd name="connsiteX0" fmla="*/ 534613 w 2480606"/>
              <a:gd name="connsiteY0" fmla="*/ 0 h 2138453"/>
              <a:gd name="connsiteX1" fmla="*/ 1945993 w 2480606"/>
              <a:gd name="connsiteY1" fmla="*/ 0 h 2138453"/>
              <a:gd name="connsiteX2" fmla="*/ 2480606 w 2480606"/>
              <a:gd name="connsiteY2" fmla="*/ 1069227 h 2138453"/>
              <a:gd name="connsiteX3" fmla="*/ 1945993 w 2480606"/>
              <a:gd name="connsiteY3" fmla="*/ 2138453 h 2138453"/>
              <a:gd name="connsiteX4" fmla="*/ 534613 w 2480606"/>
              <a:gd name="connsiteY4" fmla="*/ 2138453 h 2138453"/>
              <a:gd name="connsiteX5" fmla="*/ 0 w 2480606"/>
              <a:gd name="connsiteY5" fmla="*/ 1069227 h 21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606" h="2138453">
                <a:moveTo>
                  <a:pt x="534613" y="0"/>
                </a:moveTo>
                <a:lnTo>
                  <a:pt x="1945993" y="0"/>
                </a:lnTo>
                <a:lnTo>
                  <a:pt x="2480606" y="1069227"/>
                </a:lnTo>
                <a:lnTo>
                  <a:pt x="1945993" y="2138453"/>
                </a:lnTo>
                <a:lnTo>
                  <a:pt x="534613" y="2138453"/>
                </a:lnTo>
                <a:lnTo>
                  <a:pt x="0" y="106922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56810497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字魂59号-创粗黑" panose="00000500000000000000" pitchFamily="2" charset="-122"/>
                <a:ea typeface="字魂59号-创粗黑" panose="00000500000000000000" pitchFamily="2" charset="-122"/>
                <a:sym typeface="+mn-ea"/>
              </a:rPr>
              <a:t>感谢您下载包图网平台上提供的</a:t>
            </a:r>
            <a:r>
              <a:rPr lang="en-US" altLang="zh-CN" sz="300" dirty="0">
                <a:solidFill>
                  <a:schemeClr val="bg1">
                    <a:alpha val="0"/>
                  </a:schemeClr>
                </a:solidFill>
                <a:latin typeface="字魂59号-创粗黑" panose="00000500000000000000" pitchFamily="2" charset="-122"/>
                <a:ea typeface="字魂59号-创粗黑" panose="00000500000000000000" pitchFamily="2" charset="-122"/>
                <a:sym typeface="+mn-ea"/>
              </a:rPr>
              <a:t>PPT</a:t>
            </a:r>
            <a:r>
              <a:rPr lang="zh-CN" altLang="en-US" sz="300" dirty="0">
                <a:solidFill>
                  <a:schemeClr val="bg1">
                    <a:alpha val="0"/>
                  </a:schemeClr>
                </a:solidFill>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字魂59号-创粗黑" panose="00000500000000000000" pitchFamily="2" charset="-122"/>
                <a:ea typeface="字魂59号-创粗黑" panose="00000500000000000000" pitchFamily="2"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Lst>
  <mc:AlternateContent xmlns:mc="http://schemas.openxmlformats.org/markup-compatibility/2006" xmlns:p14="http://schemas.microsoft.com/office/powerpoint/2010/main">
    <mc:Choice Requires="p14">
      <p:transition>
        <p14:reveal/>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6.mp4"/><Relationship Id="rId7" Type="http://schemas.openxmlformats.org/officeDocument/2006/relationships/image" Target="../media/image1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audio" Target="../media/media4.m4a"/><Relationship Id="rId3" Type="http://schemas.microsoft.com/office/2007/relationships/media" Target="../media/media2.m4a"/><Relationship Id="rId7" Type="http://schemas.microsoft.com/office/2007/relationships/media" Target="../media/media4.m4a"/><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image" Target="../media/image1.png"/><Relationship Id="rId5" Type="http://schemas.microsoft.com/office/2007/relationships/media" Target="../media/media3.m4a"/><Relationship Id="rId10" Type="http://schemas.openxmlformats.org/officeDocument/2006/relationships/notesSlide" Target="../notesSlides/notesSlide2.xml"/><Relationship Id="rId4" Type="http://schemas.openxmlformats.org/officeDocument/2006/relationships/audio" Target="../media/media2.m4a"/><Relationship Id="rId9"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audio" Target="../media/media10.m4a"/><Relationship Id="rId13" Type="http://schemas.openxmlformats.org/officeDocument/2006/relationships/image" Target="../media/image20.png"/><Relationship Id="rId3" Type="http://schemas.microsoft.com/office/2007/relationships/media" Target="../media/media8.m4a"/><Relationship Id="rId7" Type="http://schemas.microsoft.com/office/2007/relationships/media" Target="../media/media10.m4a"/><Relationship Id="rId12" Type="http://schemas.openxmlformats.org/officeDocument/2006/relationships/image" Target="../media/image1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audio" Target="../media/media9.m4a"/><Relationship Id="rId11" Type="http://schemas.openxmlformats.org/officeDocument/2006/relationships/image" Target="../media/image18.png"/><Relationship Id="rId5" Type="http://schemas.microsoft.com/office/2007/relationships/media" Target="../media/media9.m4a"/><Relationship Id="rId15" Type="http://schemas.openxmlformats.org/officeDocument/2006/relationships/image" Target="../media/image1.png"/><Relationship Id="rId10" Type="http://schemas.openxmlformats.org/officeDocument/2006/relationships/notesSlide" Target="../notesSlides/notesSlide23.xml"/><Relationship Id="rId4" Type="http://schemas.openxmlformats.org/officeDocument/2006/relationships/audio" Target="../media/media8.m4a"/><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a:off x="1176338" y="1066800"/>
            <a:ext cx="1223962" cy="1076325"/>
          </a:xfrm>
          <a:custGeom>
            <a:avLst/>
            <a:gdLst>
              <a:gd name="connsiteX0" fmla="*/ 547687 w 1223962"/>
              <a:gd name="connsiteY0" fmla="*/ 0 h 1076325"/>
              <a:gd name="connsiteX1" fmla="*/ 1223962 w 1223962"/>
              <a:gd name="connsiteY1" fmla="*/ 671513 h 1076325"/>
              <a:gd name="connsiteX2" fmla="*/ 557212 w 1223962"/>
              <a:gd name="connsiteY2" fmla="*/ 1076325 h 1076325"/>
              <a:gd name="connsiteX3" fmla="*/ 0 w 1223962"/>
              <a:gd name="connsiteY3" fmla="*/ 509588 h 1076325"/>
              <a:gd name="connsiteX4" fmla="*/ 547687 w 1223962"/>
              <a:gd name="connsiteY4" fmla="*/ 0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962" h="1076325">
                <a:moveTo>
                  <a:pt x="547687" y="0"/>
                </a:moveTo>
                <a:lnTo>
                  <a:pt x="1223962" y="671513"/>
                </a:lnTo>
                <a:lnTo>
                  <a:pt x="557212" y="1076325"/>
                </a:lnTo>
                <a:lnTo>
                  <a:pt x="0" y="509588"/>
                </a:lnTo>
                <a:lnTo>
                  <a:pt x="547687" y="0"/>
                </a:lnTo>
                <a:close/>
              </a:path>
            </a:pathLst>
          </a:custGeom>
          <a:gradFill flip="none" rotWithShape="0">
            <a:gsLst>
              <a:gs pos="0">
                <a:schemeClr val="tx1">
                  <a:lumMod val="75000"/>
                  <a:lumOff val="25000"/>
                  <a:alpha val="24000"/>
                </a:schemeClr>
              </a:gs>
              <a:gs pos="61000">
                <a:schemeClr val="bg1">
                  <a:lumMod val="95000"/>
                  <a:alpha val="34000"/>
                </a:schemeClr>
              </a:gs>
              <a:gs pos="100000">
                <a:schemeClr val="bg1">
                  <a:lumMod val="95000"/>
                  <a:alpha val="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2" name="任意多边形 31"/>
          <p:cNvSpPr/>
          <p:nvPr/>
        </p:nvSpPr>
        <p:spPr>
          <a:xfrm>
            <a:off x="1356360" y="2804160"/>
            <a:ext cx="5151120" cy="4099560"/>
          </a:xfrm>
          <a:custGeom>
            <a:avLst/>
            <a:gdLst>
              <a:gd name="connsiteX0" fmla="*/ 2918460 w 5151120"/>
              <a:gd name="connsiteY0" fmla="*/ 0 h 3459480"/>
              <a:gd name="connsiteX1" fmla="*/ 4930140 w 5151120"/>
              <a:gd name="connsiteY1" fmla="*/ 2026920 h 3459480"/>
              <a:gd name="connsiteX2" fmla="*/ 5151120 w 5151120"/>
              <a:gd name="connsiteY2" fmla="*/ 3436620 h 3459480"/>
              <a:gd name="connsiteX3" fmla="*/ 2476500 w 5151120"/>
              <a:gd name="connsiteY3" fmla="*/ 3459480 h 3459480"/>
              <a:gd name="connsiteX4" fmla="*/ 579120 w 5151120"/>
              <a:gd name="connsiteY4" fmla="*/ 3375660 h 3459480"/>
              <a:gd name="connsiteX5" fmla="*/ 0 w 5151120"/>
              <a:gd name="connsiteY5" fmla="*/ 2796540 h 3459480"/>
              <a:gd name="connsiteX6" fmla="*/ 2918460 w 5151120"/>
              <a:gd name="connsiteY6" fmla="*/ 0 h 3459480"/>
              <a:gd name="connsiteX0" fmla="*/ 2918460 w 5151120"/>
              <a:gd name="connsiteY0" fmla="*/ 0 h 4099560"/>
              <a:gd name="connsiteX1" fmla="*/ 4930140 w 5151120"/>
              <a:gd name="connsiteY1" fmla="*/ 2026920 h 4099560"/>
              <a:gd name="connsiteX2" fmla="*/ 5151120 w 5151120"/>
              <a:gd name="connsiteY2" fmla="*/ 3436620 h 4099560"/>
              <a:gd name="connsiteX3" fmla="*/ 2476500 w 5151120"/>
              <a:gd name="connsiteY3" fmla="*/ 3459480 h 4099560"/>
              <a:gd name="connsiteX4" fmla="*/ 1303020 w 5151120"/>
              <a:gd name="connsiteY4" fmla="*/ 4099560 h 4099560"/>
              <a:gd name="connsiteX5" fmla="*/ 0 w 5151120"/>
              <a:gd name="connsiteY5" fmla="*/ 2796540 h 4099560"/>
              <a:gd name="connsiteX6" fmla="*/ 2918460 w 5151120"/>
              <a:gd name="connsiteY6" fmla="*/ 0 h 4099560"/>
              <a:gd name="connsiteX0" fmla="*/ 2918460 w 5151120"/>
              <a:gd name="connsiteY0" fmla="*/ 0 h 4099560"/>
              <a:gd name="connsiteX1" fmla="*/ 4930140 w 5151120"/>
              <a:gd name="connsiteY1" fmla="*/ 2026920 h 4099560"/>
              <a:gd name="connsiteX2" fmla="*/ 5151120 w 5151120"/>
              <a:gd name="connsiteY2" fmla="*/ 3436620 h 4099560"/>
              <a:gd name="connsiteX3" fmla="*/ 2781300 w 5151120"/>
              <a:gd name="connsiteY3" fmla="*/ 4056380 h 4099560"/>
              <a:gd name="connsiteX4" fmla="*/ 1303020 w 5151120"/>
              <a:gd name="connsiteY4" fmla="*/ 4099560 h 4099560"/>
              <a:gd name="connsiteX5" fmla="*/ 0 w 5151120"/>
              <a:gd name="connsiteY5" fmla="*/ 2796540 h 4099560"/>
              <a:gd name="connsiteX6" fmla="*/ 2918460 w 5151120"/>
              <a:gd name="connsiteY6" fmla="*/ 0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120" h="4099560">
                <a:moveTo>
                  <a:pt x="2918460" y="0"/>
                </a:moveTo>
                <a:lnTo>
                  <a:pt x="4930140" y="2026920"/>
                </a:lnTo>
                <a:lnTo>
                  <a:pt x="5151120" y="3436620"/>
                </a:lnTo>
                <a:lnTo>
                  <a:pt x="2781300" y="4056380"/>
                </a:lnTo>
                <a:lnTo>
                  <a:pt x="1303020" y="4099560"/>
                </a:lnTo>
                <a:lnTo>
                  <a:pt x="0" y="2796540"/>
                </a:lnTo>
                <a:lnTo>
                  <a:pt x="2918460" y="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1" name="任意多边形 30"/>
          <p:cNvSpPr/>
          <p:nvPr/>
        </p:nvSpPr>
        <p:spPr>
          <a:xfrm>
            <a:off x="4995863" y="5081588"/>
            <a:ext cx="1362075" cy="1395412"/>
          </a:xfrm>
          <a:custGeom>
            <a:avLst/>
            <a:gdLst>
              <a:gd name="connsiteX0" fmla="*/ 1362075 w 1362075"/>
              <a:gd name="connsiteY0" fmla="*/ 676275 h 1395412"/>
              <a:gd name="connsiteX1" fmla="*/ 685800 w 1362075"/>
              <a:gd name="connsiteY1" fmla="*/ 1395412 h 1395412"/>
              <a:gd name="connsiteX2" fmla="*/ 0 w 1362075"/>
              <a:gd name="connsiteY2" fmla="*/ 695325 h 1395412"/>
              <a:gd name="connsiteX3" fmla="*/ 690562 w 1362075"/>
              <a:gd name="connsiteY3" fmla="*/ 0 h 1395412"/>
              <a:gd name="connsiteX4" fmla="*/ 1362075 w 1362075"/>
              <a:gd name="connsiteY4" fmla="*/ 676275 h 139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5" h="1395412">
                <a:moveTo>
                  <a:pt x="1362075" y="676275"/>
                </a:moveTo>
                <a:lnTo>
                  <a:pt x="685800" y="1395412"/>
                </a:lnTo>
                <a:lnTo>
                  <a:pt x="0" y="695325"/>
                </a:lnTo>
                <a:lnTo>
                  <a:pt x="690562" y="0"/>
                </a:lnTo>
                <a:lnTo>
                  <a:pt x="1362075" y="676275"/>
                </a:lnTo>
                <a:close/>
              </a:path>
            </a:pathLst>
          </a:custGeom>
          <a:gradFill flip="none" rotWithShape="0">
            <a:gsLst>
              <a:gs pos="0">
                <a:schemeClr val="tx1">
                  <a:lumMod val="75000"/>
                  <a:lumOff val="25000"/>
                  <a:alpha val="64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 name="任意多边形 11"/>
          <p:cNvSpPr/>
          <p:nvPr/>
        </p:nvSpPr>
        <p:spPr>
          <a:xfrm rot="12778739">
            <a:off x="533042" y="2022652"/>
            <a:ext cx="4108564" cy="4042848"/>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D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 name="任意多边形 12"/>
          <p:cNvSpPr/>
          <p:nvPr/>
        </p:nvSpPr>
        <p:spPr>
          <a:xfrm rot="10002226" flipH="1">
            <a:off x="4809485" y="5021655"/>
            <a:ext cx="994095" cy="978195"/>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D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 name="任意多边形 13"/>
          <p:cNvSpPr/>
          <p:nvPr/>
        </p:nvSpPr>
        <p:spPr>
          <a:xfrm rot="12270262" flipH="1">
            <a:off x="996092" y="900621"/>
            <a:ext cx="763257" cy="751049"/>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 name="任意多边形 14"/>
          <p:cNvSpPr/>
          <p:nvPr/>
        </p:nvSpPr>
        <p:spPr>
          <a:xfrm rot="577454" flipH="1">
            <a:off x="11038552" y="5690757"/>
            <a:ext cx="833931" cy="8205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8" name="文本框 37"/>
          <p:cNvSpPr txBox="1"/>
          <p:nvPr/>
        </p:nvSpPr>
        <p:spPr>
          <a:xfrm>
            <a:off x="1788319" y="3446825"/>
            <a:ext cx="2215515" cy="707886"/>
          </a:xfrm>
          <a:prstGeom prst="rect">
            <a:avLst/>
          </a:prstGeom>
          <a:noFill/>
        </p:spPr>
        <p:txBody>
          <a:bodyPr wrap="square" rtlCol="0">
            <a:spAutoFit/>
            <a:scene3d>
              <a:camera prst="orthographicFront"/>
              <a:lightRig rig="threePt" dir="t"/>
            </a:scene3d>
            <a:sp3d contourW="12700"/>
          </a:bodyPr>
          <a:lstStyle/>
          <a:p>
            <a:r>
              <a:rPr lang="en-US" altLang="zh-CN" sz="4000" dirty="0">
                <a:solidFill>
                  <a:schemeClr val="bg1"/>
                </a:solidFill>
                <a:latin typeface="Georgia" panose="02040502050405020303" pitchFamily="18" charset="0"/>
                <a:ea typeface="Yu Gothic UI Semibold" panose="020B0700000000000000" pitchFamily="34" charset="-128"/>
                <a:cs typeface="Times New Roman" panose="02020603050405020304" pitchFamily="18" charset="0"/>
                <a:sym typeface="字魂59号-创粗黑" panose="00000500000000000000" pitchFamily="2" charset="-122"/>
              </a:rPr>
              <a:t>Project 1</a:t>
            </a:r>
            <a:endParaRPr lang="zh-CN" altLang="en-US" sz="4000" dirty="0">
              <a:solidFill>
                <a:schemeClr val="bg1"/>
              </a:solidFill>
              <a:latin typeface="Georgia" panose="02040502050405020303" pitchFamily="18" charset="0"/>
              <a:ea typeface="Yu Gothic UI Semibold" panose="020B0700000000000000" pitchFamily="34" charset="-128"/>
              <a:cs typeface="Times New Roman" panose="02020603050405020304" pitchFamily="18" charset="0"/>
              <a:sym typeface="字魂59号-创粗黑" panose="00000500000000000000" pitchFamily="2" charset="-122"/>
            </a:endParaRPr>
          </a:p>
        </p:txBody>
      </p:sp>
      <p:sp>
        <p:nvSpPr>
          <p:cNvPr id="30" name="Google Shape;86;p13">
            <a:extLst>
              <a:ext uri="{FF2B5EF4-FFF2-40B4-BE49-F238E27FC236}">
                <a16:creationId xmlns:a16="http://schemas.microsoft.com/office/drawing/2014/main" id="{5AA8ABB1-A2BE-45CD-B83C-CDC7BE8C95AA}"/>
              </a:ext>
            </a:extLst>
          </p:cNvPr>
          <p:cNvSpPr txBox="1">
            <a:spLocks/>
          </p:cNvSpPr>
          <p:nvPr/>
        </p:nvSpPr>
        <p:spPr>
          <a:xfrm>
            <a:off x="3931920" y="971550"/>
            <a:ext cx="7811480" cy="2439834"/>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200000"/>
              </a:lnSpc>
              <a:spcBef>
                <a:spcPts val="0"/>
              </a:spcBef>
            </a:pPr>
            <a:r>
              <a:rPr lang="en-US" sz="4000" dirty="0">
                <a:latin typeface="Georgia" panose="02040502050405020303" pitchFamily="18" charset="0"/>
                <a:ea typeface="Yu Gothic UI Semibold" panose="020B0700000000000000" pitchFamily="34" charset="-128"/>
              </a:rPr>
              <a:t>EQ2321</a:t>
            </a:r>
          </a:p>
          <a:p>
            <a:pPr algn="r">
              <a:lnSpc>
                <a:spcPct val="200000"/>
              </a:lnSpc>
              <a:spcBef>
                <a:spcPts val="0"/>
              </a:spcBef>
            </a:pPr>
            <a:endParaRPr lang="en-US" sz="700" dirty="0">
              <a:latin typeface="Georgia" panose="02040502050405020303" pitchFamily="18" charset="0"/>
              <a:ea typeface="Yu Gothic UI Semibold" panose="020B0700000000000000" pitchFamily="34" charset="-128"/>
            </a:endParaRPr>
          </a:p>
          <a:p>
            <a:pPr algn="r">
              <a:spcBef>
                <a:spcPts val="0"/>
              </a:spcBef>
            </a:pPr>
            <a:r>
              <a:rPr lang="en-US" sz="4000" dirty="0">
                <a:latin typeface="Georgia" panose="02040502050405020303" pitchFamily="18" charset="0"/>
                <a:ea typeface="Yu Gothic UI Semibold" panose="020B0700000000000000" pitchFamily="34" charset="-128"/>
              </a:rPr>
              <a:t>Speech and Audio Processing</a:t>
            </a:r>
          </a:p>
        </p:txBody>
      </p:sp>
      <p:sp>
        <p:nvSpPr>
          <p:cNvPr id="39" name="Google Shape;86;p13">
            <a:extLst>
              <a:ext uri="{FF2B5EF4-FFF2-40B4-BE49-F238E27FC236}">
                <a16:creationId xmlns:a16="http://schemas.microsoft.com/office/drawing/2014/main" id="{CE5CDF05-5032-4175-92AA-74FFB4926481}"/>
              </a:ext>
            </a:extLst>
          </p:cNvPr>
          <p:cNvSpPr txBox="1">
            <a:spLocks/>
          </p:cNvSpPr>
          <p:nvPr/>
        </p:nvSpPr>
        <p:spPr>
          <a:xfrm>
            <a:off x="8304489" y="4253410"/>
            <a:ext cx="3438911" cy="1525884"/>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200000"/>
              </a:lnSpc>
              <a:spcBef>
                <a:spcPts val="0"/>
              </a:spcBef>
            </a:pPr>
            <a:r>
              <a:rPr lang="en-US" sz="2000" dirty="0">
                <a:latin typeface="Georgia" panose="02040502050405020303" pitchFamily="18" charset="0"/>
                <a:ea typeface="Yu Gothic UI Semibold" panose="020B0700000000000000" pitchFamily="34" charset="-128"/>
              </a:rPr>
              <a:t>Yuqi Zheng, </a:t>
            </a:r>
            <a:r>
              <a:rPr lang="en-US" sz="2000" dirty="0" err="1">
                <a:latin typeface="Georgia" panose="02040502050405020303" pitchFamily="18" charset="0"/>
                <a:ea typeface="Yu Gothic UI Semibold" panose="020B0700000000000000" pitchFamily="34" charset="-128"/>
              </a:rPr>
              <a:t>Jingxuan</a:t>
            </a:r>
            <a:r>
              <a:rPr lang="en-US" sz="2000">
                <a:latin typeface="Georgia" panose="02040502050405020303" pitchFamily="18" charset="0"/>
                <a:ea typeface="Yu Gothic UI Semibold" panose="020B0700000000000000" pitchFamily="34" charset="-128"/>
              </a:rPr>
              <a:t> Mao</a:t>
            </a:r>
            <a:endParaRPr lang="en-US" sz="2000" dirty="0">
              <a:latin typeface="Georgia" panose="02040502050405020303" pitchFamily="18" charset="0"/>
              <a:ea typeface="Yu Gothic UI Semibold" panose="020B0700000000000000" pitchFamily="34" charset="-128"/>
            </a:endParaRPr>
          </a:p>
          <a:p>
            <a:pPr algn="r">
              <a:lnSpc>
                <a:spcPct val="200000"/>
              </a:lnSpc>
              <a:spcBef>
                <a:spcPts val="0"/>
              </a:spcBef>
            </a:pPr>
            <a:r>
              <a:rPr lang="en-US" sz="2000" dirty="0">
                <a:latin typeface="Georgia" panose="02040502050405020303" pitchFamily="18" charset="0"/>
                <a:ea typeface="Yu Gothic UI Semibold" panose="020B0700000000000000" pitchFamily="34" charset="-128"/>
              </a:rPr>
              <a:t>Feb 17, 2022</a:t>
            </a:r>
          </a:p>
        </p:txBody>
      </p:sp>
    </p:spTree>
    <p:extLst>
      <p:ext uri="{BB962C8B-B14F-4D97-AF65-F5344CB8AC3E}">
        <p14:creationId xmlns:p14="http://schemas.microsoft.com/office/powerpoint/2010/main" val="57114458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790793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DE5000"/>
                </a:solidFill>
                <a:latin typeface="Georgia" panose="02040502050405020303" pitchFamily="18" charset="0"/>
                <a:ea typeface="Yu Gothic UI Semibold" panose="020B0700000000000000" pitchFamily="34" charset="-128"/>
                <a:cs typeface="+mj-cs"/>
              </a:rPr>
              <a:t>Voiced and Unvoiced Speech Sounds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2</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9" name="文本框 8">
            <a:extLst>
              <a:ext uri="{FF2B5EF4-FFF2-40B4-BE49-F238E27FC236}">
                <a16:creationId xmlns:a16="http://schemas.microsoft.com/office/drawing/2014/main" id="{5FBC3B58-8584-4BC8-B21F-EA90C5A193AF}"/>
              </a:ext>
            </a:extLst>
          </p:cNvPr>
          <p:cNvSpPr txBox="1"/>
          <p:nvPr/>
        </p:nvSpPr>
        <p:spPr>
          <a:xfrm>
            <a:off x="655320" y="1899057"/>
            <a:ext cx="5526819" cy="3728649"/>
          </a:xfrm>
          <a:prstGeom prst="rect">
            <a:avLst/>
          </a:prstGeom>
          <a:noFill/>
        </p:spPr>
        <p:txBody>
          <a:bodyPr wrap="square" rtlCol="0">
            <a:spAutoFit/>
          </a:bodyPr>
          <a:lstStyle/>
          <a:p>
            <a:pPr marL="457200" indent="-457200" algn="just">
              <a:lnSpc>
                <a:spcPct val="150000"/>
              </a:lnSpc>
              <a:buFont typeface="+mj-lt"/>
              <a:buAutoNum type="arabicPeriod" startAt="10"/>
            </a:pPr>
            <a:r>
              <a:rPr lang="en-US" altLang="zh-CN" sz="2000" dirty="0">
                <a:latin typeface="Arial" panose="020B0604020202020204" pitchFamily="34" charset="0"/>
                <a:cs typeface="Arial" panose="020B0604020202020204" pitchFamily="34" charset="0"/>
              </a:rPr>
              <a:t>The prediction order M = 10.</a:t>
            </a:r>
          </a:p>
          <a:p>
            <a:pPr marL="457200" indent="-457200" algn="just">
              <a:lnSpc>
                <a:spcPct val="150000"/>
              </a:lnSpc>
              <a:buFont typeface="+mj-lt"/>
              <a:buAutoNum type="arabicPeriod" startAt="10"/>
            </a:pPr>
            <a:endParaRPr lang="en-US" altLang="zh-CN" sz="2000" dirty="0">
              <a:latin typeface="Arial" panose="020B0604020202020204" pitchFamily="34" charset="0"/>
              <a:cs typeface="Arial" panose="020B0604020202020204" pitchFamily="34" charset="0"/>
            </a:endParaRPr>
          </a:p>
          <a:p>
            <a:pPr lvl="1" algn="just">
              <a:lnSpc>
                <a:spcPct val="150000"/>
              </a:lnSpc>
            </a:pPr>
            <a:r>
              <a:rPr lang="zh-CN" altLang="zh-CN" sz="2000" dirty="0">
                <a:latin typeface="Arial" panose="020B0604020202020204" pitchFamily="34" charset="0"/>
                <a:cs typeface="Arial" panose="020B0604020202020204" pitchFamily="34" charset="0"/>
              </a:rPr>
              <a:t>Vowels usually have four formants, consistent with the 4 peaks as we can observe in the PSD. Therefore, the order of the AR process should be 8. Here, we choose a slightly larger order to be</a:t>
            </a:r>
            <a:r>
              <a:rPr lang="en-US" altLang="zh-CN" sz="2000" dirty="0">
                <a:latin typeface="Arial" panose="020B0604020202020204" pitchFamily="34" charset="0"/>
                <a:cs typeface="Arial" panose="020B0604020202020204" pitchFamily="34" charset="0"/>
              </a:rPr>
              <a:t> </a:t>
            </a:r>
            <a:r>
              <a:rPr lang="zh-CN" altLang="zh-CN" sz="2000" dirty="0">
                <a:latin typeface="Arial" panose="020B0604020202020204" pitchFamily="34" charset="0"/>
                <a:cs typeface="Arial" panose="020B0604020202020204" pitchFamily="34" charset="0"/>
              </a:rPr>
              <a:t>more precise.</a:t>
            </a:r>
            <a:endParaRPr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FCF80C49-2E63-495A-8072-706FC7734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393" y="1622195"/>
            <a:ext cx="5348235" cy="4011176"/>
          </a:xfrm>
          <a:prstGeom prst="rect">
            <a:avLst/>
          </a:prstGeom>
        </p:spPr>
      </p:pic>
    </p:spTree>
    <p:extLst>
      <p:ext uri="{BB962C8B-B14F-4D97-AF65-F5344CB8AC3E}">
        <p14:creationId xmlns:p14="http://schemas.microsoft.com/office/powerpoint/2010/main" val="18836927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790793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DE5000"/>
                </a:solidFill>
                <a:latin typeface="Georgia" panose="02040502050405020303" pitchFamily="18" charset="0"/>
                <a:ea typeface="Yu Gothic UI Semibold" panose="020B0700000000000000" pitchFamily="34" charset="-128"/>
                <a:cs typeface="+mj-cs"/>
              </a:rPr>
              <a:t>Voiced and Unvoiced Speech Sounds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2</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20" name="文本框 19">
            <a:extLst>
              <a:ext uri="{FF2B5EF4-FFF2-40B4-BE49-F238E27FC236}">
                <a16:creationId xmlns:a16="http://schemas.microsoft.com/office/drawing/2014/main" id="{0F2BF2B2-E131-4A9C-B773-2BB1E9956149}"/>
              </a:ext>
            </a:extLst>
          </p:cNvPr>
          <p:cNvSpPr txBox="1"/>
          <p:nvPr/>
        </p:nvSpPr>
        <p:spPr>
          <a:xfrm>
            <a:off x="691738" y="1232201"/>
            <a:ext cx="5851200"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11"/>
            </a:pPr>
            <a:r>
              <a:rPr lang="en-US" altLang="zh-CN" sz="2000" dirty="0">
                <a:latin typeface="Arial" panose="020B0604020202020204" pitchFamily="34" charset="0"/>
                <a:cs typeface="Arial" panose="020B0604020202020204" pitchFamily="34" charset="0"/>
              </a:rPr>
              <a:t>Spectrum</a:t>
            </a:r>
            <a:r>
              <a:rPr lang="en-US" altLang="zh-CN" sz="1800" dirty="0">
                <a:effectLst/>
                <a:latin typeface="Times New Roman" panose="02020603050405020304" pitchFamily="18" charset="0"/>
                <a:ea typeface="宋体" panose="02010600030101010101" pitchFamily="2" charset="-122"/>
              </a:rPr>
              <a:t> </a:t>
            </a:r>
            <a:r>
              <a:rPr lang="en-US" altLang="zh-CN" sz="2000" dirty="0">
                <a:latin typeface="Arial" panose="020B0604020202020204" pitchFamily="34" charset="0"/>
                <a:cs typeface="Arial" panose="020B0604020202020204" pitchFamily="34" charset="0"/>
              </a:rPr>
              <a:t>for</a:t>
            </a:r>
            <a:r>
              <a:rPr lang="en-US" altLang="zh-CN" sz="1800" dirty="0">
                <a:effectLst/>
                <a:latin typeface="Times New Roman" panose="02020603050405020304" pitchFamily="18" charset="0"/>
                <a:ea typeface="宋体" panose="02010600030101010101" pitchFamily="2" charset="-122"/>
              </a:rPr>
              <a:t> </a:t>
            </a:r>
            <a:r>
              <a:rPr lang="en-US" altLang="zh-CN" sz="2000" dirty="0">
                <a:latin typeface="Arial" panose="020B0604020202020204" pitchFamily="34" charset="0"/>
                <a:cs typeface="Arial" panose="020B0604020202020204" pitchFamily="34" charset="0"/>
              </a:rPr>
              <a:t>an unvoiced</a:t>
            </a:r>
            <a:r>
              <a:rPr lang="en-US" altLang="zh-CN" sz="1800" dirty="0">
                <a:effectLst/>
                <a:latin typeface="Times New Roman" panose="02020603050405020304" pitchFamily="18" charset="0"/>
                <a:ea typeface="宋体" panose="02010600030101010101" pitchFamily="2" charset="-122"/>
              </a:rPr>
              <a:t> </a:t>
            </a:r>
            <a:r>
              <a:rPr lang="en-US" altLang="zh-CN" sz="2000" dirty="0">
                <a:latin typeface="Arial" panose="020B0604020202020204" pitchFamily="34" charset="0"/>
                <a:cs typeface="Arial" panose="020B0604020202020204" pitchFamily="34" charset="0"/>
              </a:rPr>
              <a:t>frame.</a:t>
            </a:r>
            <a:endParaRPr lang="zh-CN" altLang="en-US" sz="2000"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223BA7F8-63E7-40AD-93CC-B8539FD0642F}"/>
              </a:ext>
            </a:extLst>
          </p:cNvPr>
          <p:cNvSpPr txBox="1"/>
          <p:nvPr/>
        </p:nvSpPr>
        <p:spPr>
          <a:xfrm>
            <a:off x="1866079" y="2026402"/>
            <a:ext cx="2868433" cy="3631763"/>
          </a:xfrm>
          <a:prstGeom prst="rect">
            <a:avLst/>
          </a:prstGeom>
          <a:noFill/>
        </p:spPr>
        <p:txBody>
          <a:bodyPr wrap="square" rtlCol="0">
            <a:spAutoFit/>
          </a:bodyPr>
          <a:lstStyle/>
          <a:p>
            <a:pPr>
              <a:lnSpc>
                <a:spcPct val="150000"/>
              </a:lnSpc>
              <a:spcBef>
                <a:spcPts val="1800"/>
              </a:spcBef>
              <a:spcAft>
                <a:spcPts val="1800"/>
              </a:spcAft>
            </a:pPr>
            <a:r>
              <a:rPr lang="en-US" altLang="zh-CN" sz="2000" dirty="0">
                <a:latin typeface="Arial" panose="020B0604020202020204" pitchFamily="34" charset="0"/>
                <a:cs typeface="Arial" panose="020B0604020202020204" pitchFamily="34" charset="0"/>
              </a:rPr>
              <a:t>x = d[‘</a:t>
            </a:r>
            <a:r>
              <a:rPr lang="en-US" altLang="zh-CN" sz="2000" dirty="0" err="1">
                <a:latin typeface="Arial" panose="020B0604020202020204" pitchFamily="34" charset="0"/>
                <a:cs typeface="Arial" panose="020B0604020202020204" pitchFamily="34" charset="0"/>
              </a:rPr>
              <a:t>male_short</a:t>
            </a:r>
            <a:r>
              <a:rPr lang="en-US" altLang="zh-CN" sz="2000" dirty="0">
                <a:latin typeface="Arial" panose="020B0604020202020204" pitchFamily="34" charset="0"/>
                <a:cs typeface="Arial" panose="020B0604020202020204" pitchFamily="34" charset="0"/>
              </a:rPr>
              <a:t>’]</a:t>
            </a:r>
          </a:p>
          <a:p>
            <a:pPr>
              <a:spcBef>
                <a:spcPts val="1800"/>
              </a:spcBef>
              <a:spcAft>
                <a:spcPts val="1800"/>
              </a:spcAft>
            </a:pPr>
            <a:r>
              <a:rPr lang="en-US" altLang="zh-CN" sz="2000" dirty="0">
                <a:latin typeface="Arial" panose="020B0604020202020204" pitchFamily="34" charset="0"/>
                <a:cs typeface="Arial" panose="020B0604020202020204" pitchFamily="34" charset="0"/>
              </a:rPr>
              <a:t>s = 7200</a:t>
            </a:r>
          </a:p>
          <a:p>
            <a:pPr>
              <a:spcBef>
                <a:spcPts val="1800"/>
              </a:spcBef>
              <a:spcAft>
                <a:spcPts val="1800"/>
              </a:spcAft>
            </a:pPr>
            <a:r>
              <a:rPr lang="en-US" altLang="zh-CN" sz="2000" dirty="0">
                <a:latin typeface="Arial" panose="020B0604020202020204" pitchFamily="34" charset="0"/>
                <a:cs typeface="Arial" panose="020B0604020202020204" pitchFamily="34" charset="0"/>
              </a:rPr>
              <a:t>N = 256</a:t>
            </a:r>
          </a:p>
          <a:p>
            <a:pPr>
              <a:spcBef>
                <a:spcPts val="1800"/>
              </a:spcBef>
              <a:spcAft>
                <a:spcPts val="1800"/>
              </a:spcAft>
            </a:pPr>
            <a:r>
              <a:rPr lang="en-US" altLang="zh-CN" sz="2000" dirty="0">
                <a:latin typeface="Arial" panose="020B0604020202020204" pitchFamily="34" charset="0"/>
                <a:cs typeface="Arial" panose="020B0604020202020204" pitchFamily="34" charset="0"/>
              </a:rPr>
              <a:t>fs = 8000</a:t>
            </a:r>
          </a:p>
          <a:p>
            <a:pPr>
              <a:spcBef>
                <a:spcPts val="1800"/>
              </a:spcBef>
              <a:spcAft>
                <a:spcPts val="1800"/>
              </a:spcAft>
            </a:pPr>
            <a:r>
              <a:rPr lang="en-US" altLang="zh-CN" sz="2000" dirty="0">
                <a:latin typeface="Arial" panose="020B0604020202020204" pitchFamily="34" charset="0"/>
                <a:cs typeface="Arial" panose="020B0604020202020204" pitchFamily="34" charset="0"/>
              </a:rPr>
              <a:t>M = 10</a:t>
            </a:r>
            <a:endParaRPr lang="zh-CN" altLang="en-US" sz="20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59690BAD-A70A-4781-8E6E-4EF0C6D55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90" y="1651878"/>
            <a:ext cx="5852172" cy="4389129"/>
          </a:xfrm>
          <a:prstGeom prst="rect">
            <a:avLst/>
          </a:prstGeom>
        </p:spPr>
      </p:pic>
    </p:spTree>
    <p:extLst>
      <p:ext uri="{BB962C8B-B14F-4D97-AF65-F5344CB8AC3E}">
        <p14:creationId xmlns:p14="http://schemas.microsoft.com/office/powerpoint/2010/main" val="1829907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2254143"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Formants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3</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pic>
        <p:nvPicPr>
          <p:cNvPr id="4" name="图片 3">
            <a:extLst>
              <a:ext uri="{FF2B5EF4-FFF2-40B4-BE49-F238E27FC236}">
                <a16:creationId xmlns:a16="http://schemas.microsoft.com/office/drawing/2014/main" id="{DEA35DD2-C3B7-471F-B2E3-DFA800447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549" y="1554480"/>
            <a:ext cx="5852172" cy="4389129"/>
          </a:xfrm>
          <a:prstGeom prst="rect">
            <a:avLst/>
          </a:prstGeom>
        </p:spPr>
      </p:pic>
      <p:sp>
        <p:nvSpPr>
          <p:cNvPr id="5" name="文本框 4">
            <a:extLst>
              <a:ext uri="{FF2B5EF4-FFF2-40B4-BE49-F238E27FC236}">
                <a16:creationId xmlns:a16="http://schemas.microsoft.com/office/drawing/2014/main" id="{BB152BB2-0DDC-4DCF-B368-B05BD9C82E77}"/>
              </a:ext>
            </a:extLst>
          </p:cNvPr>
          <p:cNvSpPr txBox="1"/>
          <p:nvPr/>
        </p:nvSpPr>
        <p:spPr>
          <a:xfrm>
            <a:off x="1475396" y="1554480"/>
            <a:ext cx="3535870" cy="3690177"/>
          </a:xfrm>
          <a:prstGeom prst="rect">
            <a:avLst/>
          </a:prstGeom>
          <a:noFill/>
        </p:spPr>
        <p:txBody>
          <a:bodyPr wrap="square" rtlCol="0">
            <a:spAutoFit/>
          </a:bodyPr>
          <a:lstStyle/>
          <a:p>
            <a:pPr marL="457200" indent="-457200" algn="just">
              <a:lnSpc>
                <a:spcPct val="200000"/>
              </a:lnSpc>
              <a:buFont typeface="+mj-lt"/>
              <a:buAutoNum type="arabicPeriod"/>
            </a:pPr>
            <a:r>
              <a:rPr lang="en-US" altLang="zh-CN" sz="2000" dirty="0">
                <a:latin typeface="Arial" panose="020B0604020202020204" pitchFamily="34" charset="0"/>
                <a:cs typeface="Arial" panose="020B0604020202020204" pitchFamily="34" charset="0"/>
              </a:rPr>
              <a:t>We can see that</a:t>
            </a:r>
          </a:p>
          <a:p>
            <a:pPr algn="ctr">
              <a:lnSpc>
                <a:spcPct val="200000"/>
              </a:lnSpc>
            </a:pPr>
            <a:r>
              <a:rPr lang="en-US" altLang="zh-CN" sz="2000" dirty="0">
                <a:latin typeface="Arial" panose="020B0604020202020204" pitchFamily="34" charset="0"/>
                <a:cs typeface="Arial" panose="020B0604020202020204" pitchFamily="34" charset="0"/>
              </a:rPr>
              <a:t>F1 = 750 Hz,</a:t>
            </a:r>
          </a:p>
          <a:p>
            <a:pPr algn="ctr">
              <a:lnSpc>
                <a:spcPct val="200000"/>
              </a:lnSpc>
            </a:pPr>
            <a:r>
              <a:rPr lang="en-US" altLang="zh-CN" sz="2000" dirty="0">
                <a:latin typeface="Arial" panose="020B0604020202020204" pitchFamily="34" charset="0"/>
                <a:cs typeface="Arial" panose="020B0604020202020204" pitchFamily="34" charset="0"/>
              </a:rPr>
              <a:t>F2 = 1280 Hz,</a:t>
            </a:r>
          </a:p>
          <a:p>
            <a:pPr algn="ctr">
              <a:lnSpc>
                <a:spcPct val="200000"/>
              </a:lnSpc>
            </a:pPr>
            <a:r>
              <a:rPr lang="en-US" altLang="zh-CN" sz="2000" dirty="0">
                <a:latin typeface="Arial" panose="020B0604020202020204" pitchFamily="34" charset="0"/>
                <a:cs typeface="Arial" panose="020B0604020202020204" pitchFamily="34" charset="0"/>
              </a:rPr>
              <a:t>F3 = 2470 Hz. </a:t>
            </a:r>
          </a:p>
          <a:p>
            <a:pPr lvl="1" algn="just">
              <a:lnSpc>
                <a:spcPct val="200000"/>
              </a:lnSpc>
            </a:pPr>
            <a:r>
              <a:rPr lang="en-US" altLang="zh-CN" sz="2000" dirty="0">
                <a:latin typeface="Arial" panose="020B0604020202020204" pitchFamily="34" charset="0"/>
                <a:cs typeface="Arial" panose="020B0604020202020204" pitchFamily="34" charset="0"/>
              </a:rPr>
              <a:t>The vowel is closest to “aa” (730|1090|2240). </a:t>
            </a:r>
          </a:p>
        </p:txBody>
      </p:sp>
    </p:spTree>
    <p:extLst>
      <p:ext uri="{BB962C8B-B14F-4D97-AF65-F5344CB8AC3E}">
        <p14:creationId xmlns:p14="http://schemas.microsoft.com/office/powerpoint/2010/main" val="338539362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2254143"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Formants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3</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9" name="文本框 8">
            <a:extLst>
              <a:ext uri="{FF2B5EF4-FFF2-40B4-BE49-F238E27FC236}">
                <a16:creationId xmlns:a16="http://schemas.microsoft.com/office/drawing/2014/main" id="{F54126BF-729A-4FA4-8D7A-DAD4C8E9C6F9}"/>
              </a:ext>
            </a:extLst>
          </p:cNvPr>
          <p:cNvSpPr txBox="1"/>
          <p:nvPr/>
        </p:nvSpPr>
        <p:spPr>
          <a:xfrm>
            <a:off x="1475396" y="1554480"/>
            <a:ext cx="9855213" cy="4555093"/>
          </a:xfrm>
          <a:prstGeom prst="rect">
            <a:avLst/>
          </a:prstGeom>
          <a:noFill/>
        </p:spPr>
        <p:txBody>
          <a:bodyPr wrap="square" rtlCol="0">
            <a:spAutoFit/>
          </a:bodyPr>
          <a:lstStyle/>
          <a:p>
            <a:pPr marL="457200" indent="-457200" algn="just">
              <a:lnSpc>
                <a:spcPct val="150000"/>
              </a:lnSpc>
              <a:buFont typeface="+mj-lt"/>
              <a:buAutoNum type="arabicPeriod" startAt="2"/>
            </a:pPr>
            <a:r>
              <a:rPr lang="en-US" altLang="zh-CN" sz="2000" dirty="0">
                <a:latin typeface="Arial" panose="020B0604020202020204" pitchFamily="34" charset="0"/>
                <a:cs typeface="Arial" panose="020B0604020202020204" pitchFamily="34" charset="0"/>
              </a:rPr>
              <a:t>How are pitch and formant frequencies related? </a:t>
            </a:r>
          </a:p>
          <a:p>
            <a:pPr marL="457200" indent="-457200" algn="just">
              <a:lnSpc>
                <a:spcPct val="150000"/>
              </a:lnSpc>
              <a:buFont typeface="+mj-lt"/>
              <a:buAutoNum type="arabicPeriod" startAt="2"/>
            </a:pPr>
            <a:endParaRPr lang="en-US" altLang="zh-CN" sz="2000" dirty="0">
              <a:latin typeface="Arial" panose="020B0604020202020204" pitchFamily="34" charset="0"/>
              <a:cs typeface="Arial" panose="020B0604020202020204" pitchFamily="34" charset="0"/>
            </a:endParaRPr>
          </a:p>
          <a:p>
            <a:pPr lvl="1" algn="just">
              <a:lnSpc>
                <a:spcPct val="150000"/>
              </a:lnSpc>
            </a:pPr>
            <a:r>
              <a:rPr lang="en-US" altLang="zh-CN" sz="2000" dirty="0">
                <a:latin typeface="Arial" panose="020B0604020202020204" pitchFamily="34" charset="0"/>
                <a:cs typeface="Arial" panose="020B0604020202020204" pitchFamily="34" charset="0"/>
              </a:rPr>
              <a:t>Pitch is the fundamental frequency of vibration of the vocal folds. They vibrate quasi-periodically only for voiced phonemes. For unvoiced sounds, there is nothing called pitch. </a:t>
            </a:r>
          </a:p>
          <a:p>
            <a:pPr algn="just">
              <a:lnSpc>
                <a:spcPct val="150000"/>
              </a:lnSpc>
            </a:pPr>
            <a:endParaRPr lang="en-US" altLang="zh-CN" sz="2000" dirty="0">
              <a:latin typeface="Arial" panose="020B0604020202020204" pitchFamily="34" charset="0"/>
              <a:cs typeface="Arial" panose="020B0604020202020204" pitchFamily="34" charset="0"/>
            </a:endParaRPr>
          </a:p>
          <a:p>
            <a:pPr lvl="1" algn="just">
              <a:lnSpc>
                <a:spcPct val="150000"/>
              </a:lnSpc>
            </a:pPr>
            <a:r>
              <a:rPr lang="en-US" altLang="zh-CN" sz="2000" dirty="0">
                <a:latin typeface="Arial" panose="020B0604020202020204" pitchFamily="34" charset="0"/>
                <a:cs typeface="Arial" panose="020B0604020202020204" pitchFamily="34" charset="0"/>
              </a:rPr>
              <a:t>The formant frequencies are due to the frequency shaping of the signal from the vocal folds by the vocal tract. Each formant corresponds to a resonance in the vocal tract. Formants exist for both voiced and unvoiced sounds.[1] </a:t>
            </a:r>
          </a:p>
          <a:p>
            <a:pPr algn="just"/>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823015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5793574"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Phonemes and Allophones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4</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pic>
        <p:nvPicPr>
          <p:cNvPr id="5" name="图片 4">
            <a:extLst>
              <a:ext uri="{FF2B5EF4-FFF2-40B4-BE49-F238E27FC236}">
                <a16:creationId xmlns:a16="http://schemas.microsoft.com/office/drawing/2014/main" id="{CF867CA0-37F0-4875-B29E-9B4543D31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091" y="1182254"/>
            <a:ext cx="7343818" cy="5509103"/>
          </a:xfrm>
          <a:prstGeom prst="rect">
            <a:avLst/>
          </a:prstGeom>
        </p:spPr>
      </p:pic>
      <p:sp>
        <p:nvSpPr>
          <p:cNvPr id="14" name="文本框 13">
            <a:extLst>
              <a:ext uri="{FF2B5EF4-FFF2-40B4-BE49-F238E27FC236}">
                <a16:creationId xmlns:a16="http://schemas.microsoft.com/office/drawing/2014/main" id="{80C40D47-6D48-47AE-9647-FEC68017A177}"/>
              </a:ext>
            </a:extLst>
          </p:cNvPr>
          <p:cNvSpPr txBox="1"/>
          <p:nvPr/>
        </p:nvSpPr>
        <p:spPr>
          <a:xfrm>
            <a:off x="1921358" y="1068578"/>
            <a:ext cx="708286"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a:pPr>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779287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5793574"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Phonemes and Allophones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4</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9" name="文本框 8">
            <a:extLst>
              <a:ext uri="{FF2B5EF4-FFF2-40B4-BE49-F238E27FC236}">
                <a16:creationId xmlns:a16="http://schemas.microsoft.com/office/drawing/2014/main" id="{57721DB7-9437-44D0-830C-4DD4582EAD56}"/>
              </a:ext>
            </a:extLst>
          </p:cNvPr>
          <p:cNvSpPr txBox="1"/>
          <p:nvPr/>
        </p:nvSpPr>
        <p:spPr>
          <a:xfrm>
            <a:off x="1475396" y="1554480"/>
            <a:ext cx="9244733" cy="4882812"/>
          </a:xfrm>
          <a:prstGeom prst="rect">
            <a:avLst/>
          </a:prstGeom>
          <a:noFill/>
        </p:spPr>
        <p:txBody>
          <a:bodyPr wrap="square" rtlCol="0">
            <a:spAutoFit/>
          </a:bodyPr>
          <a:lstStyle/>
          <a:p>
            <a:pPr marL="457200" indent="-457200" algn="just">
              <a:lnSpc>
                <a:spcPct val="150000"/>
              </a:lnSpc>
              <a:buFont typeface="+mj-lt"/>
              <a:buAutoNum type="arabicPeriod" startAt="2"/>
            </a:pPr>
            <a:r>
              <a:rPr lang="en-US" altLang="zh-CN" sz="2000" dirty="0">
                <a:latin typeface="Arial" panose="020B0604020202020204" pitchFamily="34" charset="0"/>
                <a:cs typeface="Arial" panose="020B0604020202020204" pitchFamily="34" charset="0"/>
              </a:rPr>
              <a:t>Consonants can have formant frequencies. Voiced consonants such as nasals and laterals have specific vocal tract shapes that are characterized by the frequencies of the formants. Other consonants such as stops and approximants (semivowels) can also be characterized in part by the formants of their vocal tract shapes.[2] </a:t>
            </a:r>
            <a:endParaRPr lang="zh-CN" altLang="zh-CN" sz="2000" kern="100" dirty="0">
              <a:effectLst/>
              <a:latin typeface="Arial" panose="020B0604020202020204" pitchFamily="34" charset="0"/>
              <a:ea typeface="等线" panose="02010600030101010101" pitchFamily="2" charset="-122"/>
              <a:cs typeface="Arial" panose="020B0604020202020204" pitchFamily="34" charset="0"/>
            </a:endParaRPr>
          </a:p>
          <a:p>
            <a:pPr marL="457200" indent="-457200" algn="just">
              <a:lnSpc>
                <a:spcPct val="150000"/>
              </a:lnSpc>
              <a:spcBef>
                <a:spcPts val="1800"/>
              </a:spcBef>
              <a:spcAft>
                <a:spcPts val="1800"/>
              </a:spcAft>
              <a:buFont typeface="+mj-lt"/>
              <a:buAutoNum type="arabicPeriod" startAt="2"/>
            </a:pPr>
            <a:r>
              <a:rPr lang="en-US" altLang="zh-CN" sz="2000" dirty="0">
                <a:latin typeface="Arial" panose="020B0604020202020204" pitchFamily="34" charset="0"/>
                <a:cs typeface="Arial" panose="020B0604020202020204" pitchFamily="34" charset="0"/>
              </a:rPr>
              <a:t>A diphthong is a sound formed by the combination of two vowels in a single syllable, in which the sound begins as one vowel and moves towards another(as in coin, loud, and side).[3] </a:t>
            </a:r>
          </a:p>
          <a:p>
            <a:pPr marL="457200" indent="-457200">
              <a:lnSpc>
                <a:spcPct val="150000"/>
              </a:lnSpc>
              <a:spcBef>
                <a:spcPts val="1800"/>
              </a:spcBef>
              <a:spcAft>
                <a:spcPts val="1800"/>
              </a:spcAft>
              <a:buFont typeface="+mj-lt"/>
              <a:buAutoNum type="arabicPeriod" startAt="2"/>
            </a:pPr>
            <a:r>
              <a:rPr lang="en-US" altLang="zh-CN" sz="2000" dirty="0">
                <a:latin typeface="Arial" panose="020B0604020202020204" pitchFamily="34" charset="0"/>
                <a:cs typeface="Arial" panose="020B0604020202020204" pitchFamily="34" charset="0"/>
              </a:rPr>
              <a:t>There are 44 phenomes in English.</a:t>
            </a:r>
          </a:p>
        </p:txBody>
      </p:sp>
    </p:spTree>
    <p:extLst>
      <p:ext uri="{BB962C8B-B14F-4D97-AF65-F5344CB8AC3E}">
        <p14:creationId xmlns:p14="http://schemas.microsoft.com/office/powerpoint/2010/main" val="278425433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5793574"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Phonemes and Allophones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4</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9" name="文本框 8">
            <a:extLst>
              <a:ext uri="{FF2B5EF4-FFF2-40B4-BE49-F238E27FC236}">
                <a16:creationId xmlns:a16="http://schemas.microsoft.com/office/drawing/2014/main" id="{57721DB7-9437-44D0-830C-4DD4582EAD56}"/>
              </a:ext>
            </a:extLst>
          </p:cNvPr>
          <p:cNvSpPr txBox="1"/>
          <p:nvPr/>
        </p:nvSpPr>
        <p:spPr>
          <a:xfrm>
            <a:off x="1226820" y="1109748"/>
            <a:ext cx="10103691" cy="5575309"/>
          </a:xfrm>
          <a:prstGeom prst="rect">
            <a:avLst/>
          </a:prstGeom>
          <a:noFill/>
        </p:spPr>
        <p:txBody>
          <a:bodyPr wrap="square" rtlCol="0">
            <a:spAutoFit/>
          </a:bodyPr>
          <a:lstStyle/>
          <a:p>
            <a:pPr marL="457200" indent="-457200" algn="just">
              <a:lnSpc>
                <a:spcPct val="150000"/>
              </a:lnSpc>
              <a:buFont typeface="+mj-lt"/>
              <a:buAutoNum type="arabicPeriod" startAt="5"/>
            </a:pPr>
            <a:r>
              <a:rPr lang="en-US" altLang="zh-CN" sz="2000" dirty="0">
                <a:latin typeface="Arial" panose="020B0604020202020204" pitchFamily="34" charset="0"/>
                <a:cs typeface="Arial" panose="020B0604020202020204" pitchFamily="34" charset="0"/>
              </a:rPr>
              <a:t>The term phone is used when a speech sound is considered separate from language. A phone is a unit of speech sound, which may refer to any speech sound or gesture without regard of its place in phonology of a language.</a:t>
            </a:r>
          </a:p>
          <a:p>
            <a:pPr lvl="1" algn="just">
              <a:lnSpc>
                <a:spcPct val="150000"/>
              </a:lnSpc>
            </a:pPr>
            <a:endParaRPr lang="en-US" altLang="zh-CN" sz="2000" dirty="0">
              <a:latin typeface="Arial" panose="020B0604020202020204" pitchFamily="34" charset="0"/>
              <a:cs typeface="Arial" panose="020B0604020202020204" pitchFamily="34" charset="0"/>
            </a:endParaRPr>
          </a:p>
          <a:p>
            <a:pPr lvl="1" algn="just">
              <a:lnSpc>
                <a:spcPct val="150000"/>
              </a:lnSpc>
            </a:pPr>
            <a:r>
              <a:rPr lang="en-US" altLang="zh-CN" sz="2000" dirty="0">
                <a:latin typeface="Arial" panose="020B0604020202020204" pitchFamily="34" charset="0"/>
                <a:cs typeface="Arial" panose="020B0604020202020204" pitchFamily="34" charset="0"/>
              </a:rPr>
              <a:t> Allophones are phonetic variations of a phenome that do not change spoken word meaning. For example, the aspirated “p” in “pot” and the unaspirated “p” in “spot” are allophones of /p/.</a:t>
            </a:r>
          </a:p>
          <a:p>
            <a:pPr lvl="1" algn="just">
              <a:lnSpc>
                <a:spcPct val="150000"/>
              </a:lnSpc>
            </a:pPr>
            <a:endParaRPr lang="en-US" altLang="zh-CN" sz="2000" dirty="0">
              <a:latin typeface="Arial" panose="020B0604020202020204" pitchFamily="34" charset="0"/>
              <a:cs typeface="Arial" panose="020B0604020202020204" pitchFamily="34" charset="0"/>
            </a:endParaRPr>
          </a:p>
          <a:p>
            <a:pPr lvl="1" algn="just">
              <a:lnSpc>
                <a:spcPct val="150000"/>
              </a:lnSpc>
            </a:pPr>
            <a:r>
              <a:rPr lang="en-US" altLang="zh-CN" sz="2000" dirty="0">
                <a:latin typeface="Arial" panose="020B0604020202020204" pitchFamily="34" charset="0"/>
                <a:cs typeface="Arial" panose="020B0604020202020204" pitchFamily="34" charset="0"/>
              </a:rPr>
              <a:t>There are two types of allophones, based on whether a phoneme must be pronounced using a specific allophone in a specific situation or whether the speaker has the unconscious freedom to choose the allophone that is used. Therefore, there’s not an exact number of allophones.[4] </a:t>
            </a:r>
          </a:p>
        </p:txBody>
      </p:sp>
    </p:spTree>
    <p:extLst>
      <p:ext uri="{BB962C8B-B14F-4D97-AF65-F5344CB8AC3E}">
        <p14:creationId xmlns:p14="http://schemas.microsoft.com/office/powerpoint/2010/main" val="90534175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3820277"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The Spectrogram</a:t>
            </a:r>
            <a:endParaRPr lang="zh-CN" altLang="zh-CN" sz="3200" b="1" dirty="0">
              <a:solidFill>
                <a:srgbClr val="DE5000"/>
              </a:solidFill>
              <a:latin typeface="Georgia" panose="02040502050405020303" pitchFamily="18" charset="0"/>
              <a:ea typeface="Yu Gothic UI Semibold" panose="020B0700000000000000" pitchFamily="34" charset="-128"/>
              <a:cs typeface="+mj-cs"/>
            </a:endParaRP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5</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11" name="文本框 10">
            <a:extLst>
              <a:ext uri="{FF2B5EF4-FFF2-40B4-BE49-F238E27FC236}">
                <a16:creationId xmlns:a16="http://schemas.microsoft.com/office/drawing/2014/main" id="{D9A7B32F-320B-4B47-8B81-BE04E1970047}"/>
              </a:ext>
            </a:extLst>
          </p:cNvPr>
          <p:cNvSpPr txBox="1"/>
          <p:nvPr/>
        </p:nvSpPr>
        <p:spPr>
          <a:xfrm>
            <a:off x="1977541" y="2442926"/>
            <a:ext cx="2597428" cy="1938992"/>
          </a:xfrm>
          <a:prstGeom prst="rect">
            <a:avLst/>
          </a:prstGeom>
          <a:noFill/>
        </p:spPr>
        <p:txBody>
          <a:bodyPr wrap="square" rtlCol="0">
            <a:spAutoFit/>
          </a:bodyPr>
          <a:lstStyle/>
          <a:p>
            <a:pPr>
              <a:spcBef>
                <a:spcPts val="1800"/>
              </a:spcBef>
              <a:spcAft>
                <a:spcPts val="1800"/>
              </a:spcAft>
            </a:pPr>
            <a:r>
              <a:rPr lang="en-US" altLang="zh-CN" sz="2000" dirty="0">
                <a:latin typeface="Arial" panose="020B0604020202020204" pitchFamily="34" charset="0"/>
                <a:cs typeface="Arial" panose="020B0604020202020204" pitchFamily="34" charset="0"/>
              </a:rPr>
              <a:t>x = d[‘</a:t>
            </a:r>
            <a:r>
              <a:rPr lang="en-US" altLang="zh-CN" sz="2000" dirty="0" err="1">
                <a:latin typeface="Arial" panose="020B0604020202020204" pitchFamily="34" charset="0"/>
                <a:cs typeface="Arial" panose="020B0604020202020204" pitchFamily="34" charset="0"/>
              </a:rPr>
              <a:t>male_short</a:t>
            </a:r>
            <a:r>
              <a:rPr lang="en-US" altLang="zh-CN" sz="2000" dirty="0">
                <a:latin typeface="Arial" panose="020B0604020202020204" pitchFamily="34" charset="0"/>
                <a:cs typeface="Arial" panose="020B0604020202020204" pitchFamily="34" charset="0"/>
              </a:rPr>
              <a:t>’]</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alen</a:t>
            </a:r>
            <a:r>
              <a:rPr lang="en-US" altLang="zh-CN" sz="2000" dirty="0">
                <a:latin typeface="Arial" panose="020B0604020202020204" pitchFamily="34" charset="0"/>
                <a:cs typeface="Arial" panose="020B0604020202020204" pitchFamily="34" charset="0"/>
              </a:rPr>
              <a:t> = 256</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ulen</a:t>
            </a:r>
            <a:r>
              <a:rPr lang="en-US" altLang="zh-CN" sz="2000" dirty="0">
                <a:latin typeface="Arial" panose="020B0604020202020204" pitchFamily="34" charset="0"/>
                <a:cs typeface="Arial" panose="020B0604020202020204" pitchFamily="34" charset="0"/>
              </a:rPr>
              <a:t> = 32</a:t>
            </a:r>
            <a:endParaRPr lang="zh-CN" altLang="en-US" sz="2000" dirty="0">
              <a:latin typeface="Arial" panose="020B0604020202020204" pitchFamily="34" charset="0"/>
              <a:cs typeface="Arial" panose="020B0604020202020204" pitchFamily="34" charset="0"/>
            </a:endParaRPr>
          </a:p>
        </p:txBody>
      </p:sp>
      <p:pic>
        <p:nvPicPr>
          <p:cNvPr id="2" name="5-1spectrogram">
            <a:hlinkClick r:id="" action="ppaction://media"/>
            <a:extLst>
              <a:ext uri="{FF2B5EF4-FFF2-40B4-BE49-F238E27FC236}">
                <a16:creationId xmlns:a16="http://schemas.microsoft.com/office/drawing/2014/main" id="{E134DB46-6FAC-4C82-951B-4450FF721ED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29300" y="369185"/>
            <a:ext cx="5410200" cy="3043237"/>
          </a:xfrm>
          <a:prstGeom prst="rect">
            <a:avLst/>
          </a:prstGeom>
        </p:spPr>
      </p:pic>
      <p:pic>
        <p:nvPicPr>
          <p:cNvPr id="4" name="5-2spectrogram">
            <a:hlinkClick r:id="" action="ppaction://media"/>
            <a:extLst>
              <a:ext uri="{FF2B5EF4-FFF2-40B4-BE49-F238E27FC236}">
                <a16:creationId xmlns:a16="http://schemas.microsoft.com/office/drawing/2014/main" id="{76B5ED01-2605-4ADB-95C2-37C77631F8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829300" y="3581847"/>
            <a:ext cx="5410200" cy="3043237"/>
          </a:xfrm>
          <a:prstGeom prst="rect">
            <a:avLst/>
          </a:prstGeom>
        </p:spPr>
      </p:pic>
    </p:spTree>
    <p:extLst>
      <p:ext uri="{BB962C8B-B14F-4D97-AF65-F5344CB8AC3E}">
        <p14:creationId xmlns:p14="http://schemas.microsoft.com/office/powerpoint/2010/main" val="173757588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mute="1">
                <p:cTn id="13"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3820277"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The Spectrogram</a:t>
            </a:r>
            <a:endParaRPr lang="zh-CN" altLang="zh-CN" sz="3200" b="1" dirty="0">
              <a:solidFill>
                <a:srgbClr val="DE5000"/>
              </a:solidFill>
              <a:latin typeface="Georgia" panose="02040502050405020303" pitchFamily="18" charset="0"/>
              <a:ea typeface="Yu Gothic UI Semibold" panose="020B0700000000000000" pitchFamily="34" charset="-128"/>
              <a:cs typeface="+mj-cs"/>
            </a:endParaRP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5</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16" name="文本框 15">
            <a:extLst>
              <a:ext uri="{FF2B5EF4-FFF2-40B4-BE49-F238E27FC236}">
                <a16:creationId xmlns:a16="http://schemas.microsoft.com/office/drawing/2014/main" id="{5FCF5E39-C71B-4822-AA1F-5BC6219DE8B8}"/>
              </a:ext>
            </a:extLst>
          </p:cNvPr>
          <p:cNvSpPr txBox="1"/>
          <p:nvPr/>
        </p:nvSpPr>
        <p:spPr>
          <a:xfrm>
            <a:off x="655321" y="1468606"/>
            <a:ext cx="3737776"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3"/>
            </a:pPr>
            <a:r>
              <a:rPr lang="en-US" altLang="zh-CN" sz="2000" dirty="0">
                <a:effectLst/>
                <a:latin typeface="Arial" panose="020B0604020202020204" pitchFamily="34" charset="0"/>
                <a:ea typeface="宋体" panose="02010600030101010101" pitchFamily="2" charset="-122"/>
                <a:cs typeface="Arial" panose="020B0604020202020204" pitchFamily="34" charset="0"/>
              </a:rPr>
              <a:t>The classical spectrogram.</a:t>
            </a:r>
            <a:endParaRPr lang="zh-CN" altLang="en-US" sz="24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D213B30-AB52-460C-8310-46DEECC5A69F}"/>
              </a:ext>
            </a:extLst>
          </p:cNvPr>
          <p:cNvSpPr txBox="1"/>
          <p:nvPr/>
        </p:nvSpPr>
        <p:spPr>
          <a:xfrm>
            <a:off x="1798320" y="2919134"/>
            <a:ext cx="2597428" cy="1938992"/>
          </a:xfrm>
          <a:prstGeom prst="rect">
            <a:avLst/>
          </a:prstGeom>
          <a:noFill/>
        </p:spPr>
        <p:txBody>
          <a:bodyPr wrap="square" rtlCol="0">
            <a:spAutoFit/>
          </a:bodyPr>
          <a:lstStyle/>
          <a:p>
            <a:pPr>
              <a:spcBef>
                <a:spcPts val="1800"/>
              </a:spcBef>
              <a:spcAft>
                <a:spcPts val="1800"/>
              </a:spcAft>
            </a:pPr>
            <a:r>
              <a:rPr lang="en-US" altLang="zh-CN" sz="2000" dirty="0">
                <a:latin typeface="Arial" panose="020B0604020202020204" pitchFamily="34" charset="0"/>
                <a:cs typeface="Arial" panose="020B0604020202020204" pitchFamily="34" charset="0"/>
              </a:rPr>
              <a:t>x = d[‘</a:t>
            </a:r>
            <a:r>
              <a:rPr lang="en-US" altLang="zh-CN" sz="2000" dirty="0" err="1">
                <a:latin typeface="Arial" panose="020B0604020202020204" pitchFamily="34" charset="0"/>
                <a:cs typeface="Arial" panose="020B0604020202020204" pitchFamily="34" charset="0"/>
              </a:rPr>
              <a:t>male_short</a:t>
            </a:r>
            <a:r>
              <a:rPr lang="en-US" altLang="zh-CN" sz="2000" dirty="0">
                <a:latin typeface="Arial" panose="020B0604020202020204" pitchFamily="34" charset="0"/>
                <a:cs typeface="Arial" panose="020B0604020202020204" pitchFamily="34" charset="0"/>
              </a:rPr>
              <a:t>’]</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alen</a:t>
            </a:r>
            <a:r>
              <a:rPr lang="en-US" altLang="zh-CN" sz="2000" dirty="0">
                <a:latin typeface="Arial" panose="020B0604020202020204" pitchFamily="34" charset="0"/>
                <a:cs typeface="Arial" panose="020B0604020202020204" pitchFamily="34" charset="0"/>
              </a:rPr>
              <a:t> = 256</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ulen</a:t>
            </a:r>
            <a:r>
              <a:rPr lang="en-US" altLang="zh-CN" sz="2000" dirty="0">
                <a:latin typeface="Arial" panose="020B0604020202020204" pitchFamily="34" charset="0"/>
                <a:cs typeface="Arial" panose="020B0604020202020204" pitchFamily="34" charset="0"/>
              </a:rPr>
              <a:t> = 32</a:t>
            </a:r>
            <a:endParaRPr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CD16095D-5203-4358-ABE2-4E33E86CA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5" y="1539240"/>
            <a:ext cx="5852172" cy="4389129"/>
          </a:xfrm>
          <a:prstGeom prst="rect">
            <a:avLst/>
          </a:prstGeom>
        </p:spPr>
      </p:pic>
    </p:spTree>
    <p:extLst>
      <p:ext uri="{BB962C8B-B14F-4D97-AF65-F5344CB8AC3E}">
        <p14:creationId xmlns:p14="http://schemas.microsoft.com/office/powerpoint/2010/main" val="29154352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3820277"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The Spectrogram</a:t>
            </a:r>
            <a:endParaRPr lang="zh-CN" altLang="zh-CN" sz="3200" b="1" dirty="0">
              <a:solidFill>
                <a:srgbClr val="DE5000"/>
              </a:solidFill>
              <a:latin typeface="Georgia" panose="02040502050405020303" pitchFamily="18" charset="0"/>
              <a:ea typeface="Yu Gothic UI Semibold" panose="020B0700000000000000" pitchFamily="34" charset="-128"/>
              <a:cs typeface="+mj-cs"/>
            </a:endParaRP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5</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16" name="文本框 15">
            <a:extLst>
              <a:ext uri="{FF2B5EF4-FFF2-40B4-BE49-F238E27FC236}">
                <a16:creationId xmlns:a16="http://schemas.microsoft.com/office/drawing/2014/main" id="{5FCF5E39-C71B-4822-AA1F-5BC6219DE8B8}"/>
              </a:ext>
            </a:extLst>
          </p:cNvPr>
          <p:cNvSpPr txBox="1"/>
          <p:nvPr/>
        </p:nvSpPr>
        <p:spPr>
          <a:xfrm>
            <a:off x="655321" y="1468606"/>
            <a:ext cx="4343394"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4"/>
            </a:pPr>
            <a:r>
              <a:rPr lang="en-US" altLang="zh-CN" sz="2000" dirty="0">
                <a:effectLst/>
                <a:latin typeface="Arial" panose="020B0604020202020204" pitchFamily="34" charset="0"/>
                <a:ea typeface="宋体" panose="02010600030101010101" pitchFamily="2" charset="-122"/>
                <a:cs typeface="Arial" panose="020B0604020202020204" pitchFamily="34" charset="0"/>
              </a:rPr>
              <a:t>The narrow-band spectrogram.</a:t>
            </a:r>
            <a:endParaRPr lang="zh-CN" altLang="en-US" sz="24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D213B30-AB52-460C-8310-46DEECC5A69F}"/>
              </a:ext>
            </a:extLst>
          </p:cNvPr>
          <p:cNvSpPr txBox="1"/>
          <p:nvPr/>
        </p:nvSpPr>
        <p:spPr>
          <a:xfrm>
            <a:off x="1798320" y="2919134"/>
            <a:ext cx="2597428" cy="1938992"/>
          </a:xfrm>
          <a:prstGeom prst="rect">
            <a:avLst/>
          </a:prstGeom>
          <a:noFill/>
        </p:spPr>
        <p:txBody>
          <a:bodyPr wrap="square" rtlCol="0">
            <a:spAutoFit/>
          </a:bodyPr>
          <a:lstStyle/>
          <a:p>
            <a:pPr>
              <a:spcBef>
                <a:spcPts val="1800"/>
              </a:spcBef>
              <a:spcAft>
                <a:spcPts val="1800"/>
              </a:spcAft>
            </a:pPr>
            <a:r>
              <a:rPr lang="en-US" altLang="zh-CN" sz="2000" dirty="0">
                <a:latin typeface="Arial" panose="020B0604020202020204" pitchFamily="34" charset="0"/>
                <a:cs typeface="Arial" panose="020B0604020202020204" pitchFamily="34" charset="0"/>
              </a:rPr>
              <a:t>x = d[‘</a:t>
            </a:r>
            <a:r>
              <a:rPr lang="en-US" altLang="zh-CN" sz="2000" dirty="0" err="1">
                <a:latin typeface="Arial" panose="020B0604020202020204" pitchFamily="34" charset="0"/>
                <a:cs typeface="Arial" panose="020B0604020202020204" pitchFamily="34" charset="0"/>
              </a:rPr>
              <a:t>male_short</a:t>
            </a:r>
            <a:r>
              <a:rPr lang="en-US" altLang="zh-CN" sz="2000" dirty="0">
                <a:latin typeface="Arial" panose="020B0604020202020204" pitchFamily="34" charset="0"/>
                <a:cs typeface="Arial" panose="020B0604020202020204" pitchFamily="34" charset="0"/>
              </a:rPr>
              <a:t>’]</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alen</a:t>
            </a:r>
            <a:r>
              <a:rPr lang="en-US" altLang="zh-CN" sz="2000" dirty="0">
                <a:latin typeface="Arial" panose="020B0604020202020204" pitchFamily="34" charset="0"/>
                <a:cs typeface="Arial" panose="020B0604020202020204" pitchFamily="34" charset="0"/>
              </a:rPr>
              <a:t> = 1024</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ulen</a:t>
            </a:r>
            <a:r>
              <a:rPr lang="en-US" altLang="zh-CN" sz="2000" dirty="0">
                <a:latin typeface="Arial" panose="020B0604020202020204" pitchFamily="34" charset="0"/>
                <a:cs typeface="Arial" panose="020B0604020202020204" pitchFamily="34" charset="0"/>
              </a:rPr>
              <a:t> = 32</a:t>
            </a:r>
            <a:endParaRPr lang="zh-CN" altLang="en-US" sz="20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898546C9-653F-4F0D-AA79-4B702E777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5" y="1539240"/>
            <a:ext cx="5852172" cy="4389129"/>
          </a:xfrm>
          <a:prstGeom prst="rect">
            <a:avLst/>
          </a:prstGeom>
        </p:spPr>
      </p:pic>
    </p:spTree>
    <p:extLst>
      <p:ext uri="{BB962C8B-B14F-4D97-AF65-F5344CB8AC3E}">
        <p14:creationId xmlns:p14="http://schemas.microsoft.com/office/powerpoint/2010/main" val="288742015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4644220"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Bandwidth of Speech</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1</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3" name="文本框 2">
            <a:extLst>
              <a:ext uri="{FF2B5EF4-FFF2-40B4-BE49-F238E27FC236}">
                <a16:creationId xmlns:a16="http://schemas.microsoft.com/office/drawing/2014/main" id="{E481FBF3-A4B0-4B48-B366-8B76F18AC79C}"/>
              </a:ext>
            </a:extLst>
          </p:cNvPr>
          <p:cNvSpPr txBox="1"/>
          <p:nvPr/>
        </p:nvSpPr>
        <p:spPr>
          <a:xfrm>
            <a:off x="1475396" y="1554480"/>
            <a:ext cx="9244733" cy="5247590"/>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a:pPr>
            <a:r>
              <a:rPr lang="en-US" altLang="zh-CN" sz="2000" dirty="0">
                <a:latin typeface="Arial" panose="020B0604020202020204" pitchFamily="34" charset="0"/>
                <a:cs typeface="Arial" panose="020B0604020202020204" pitchFamily="34" charset="0"/>
              </a:rPr>
              <a:t>Intelligibility: We start hearing what is said at cut-off frequency 1800 Hz for male, 2000 Hz for female.</a:t>
            </a:r>
          </a:p>
          <a:p>
            <a:pPr marL="457200" indent="-457200">
              <a:lnSpc>
                <a:spcPct val="150000"/>
              </a:lnSpc>
              <a:spcBef>
                <a:spcPts val="1800"/>
              </a:spcBef>
              <a:spcAft>
                <a:spcPts val="1800"/>
              </a:spcAft>
              <a:buFont typeface="+mj-lt"/>
              <a:buAutoNum type="arabicPeriod"/>
            </a:pPr>
            <a:r>
              <a:rPr lang="en-US" altLang="zh-CN" sz="2000" dirty="0">
                <a:latin typeface="Arial" panose="020B0604020202020204" pitchFamily="34" charset="0"/>
                <a:cs typeface="Arial" panose="020B0604020202020204" pitchFamily="34" charset="0"/>
              </a:rPr>
              <a:t>Degradation: We start hearing a degradation at cut-off frequency 2300 Hz for male, 2800 Hz for female.</a:t>
            </a:r>
          </a:p>
          <a:p>
            <a:pPr marL="457200" indent="-457200" algn="just">
              <a:lnSpc>
                <a:spcPct val="150000"/>
              </a:lnSpc>
              <a:spcBef>
                <a:spcPts val="1800"/>
              </a:spcBef>
              <a:spcAft>
                <a:spcPts val="1800"/>
              </a:spcAft>
              <a:buFont typeface="+mj-lt"/>
              <a:buAutoNum type="arabicPeriod"/>
            </a:pPr>
            <a:r>
              <a:rPr lang="en-US" altLang="zh-CN" sz="2000" dirty="0">
                <a:latin typeface="Arial" panose="020B0604020202020204" pitchFamily="34" charset="0"/>
                <a:cs typeface="Arial" panose="020B0604020202020204" pitchFamily="34" charset="0"/>
              </a:rPr>
              <a:t>Because human speech is almost perfectly recognizable at the frequency of 4000Hz. 8000Hz is larger than twice of the degradation threshold of male or female voice. With this sampling frequency, the voice of the speaker can be transferred without degradation.</a:t>
            </a:r>
          </a:p>
          <a:p>
            <a:endParaRPr lang="zh-CN" altLang="en-US" sz="2000" dirty="0">
              <a:latin typeface="Arial" panose="020B0604020202020204" pitchFamily="34" charset="0"/>
              <a:cs typeface="Arial" panose="020B0604020202020204" pitchFamily="34" charset="0"/>
            </a:endParaRPr>
          </a:p>
        </p:txBody>
      </p:sp>
      <p:pic>
        <p:nvPicPr>
          <p:cNvPr id="2" name="1-1">
            <a:hlinkClick r:id="" action="ppaction://media"/>
            <a:extLst>
              <a:ext uri="{FF2B5EF4-FFF2-40B4-BE49-F238E27FC236}">
                <a16:creationId xmlns:a16="http://schemas.microsoft.com/office/drawing/2014/main" id="{BAE3932F-C175-4479-A70D-EAC7A45A8D9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52208" y="1685953"/>
            <a:ext cx="406400" cy="406400"/>
          </a:xfrm>
          <a:prstGeom prst="rect">
            <a:avLst/>
          </a:prstGeom>
        </p:spPr>
      </p:pic>
      <p:pic>
        <p:nvPicPr>
          <p:cNvPr id="4" name="1-2">
            <a:hlinkClick r:id="" action="ppaction://media"/>
            <a:extLst>
              <a:ext uri="{FF2B5EF4-FFF2-40B4-BE49-F238E27FC236}">
                <a16:creationId xmlns:a16="http://schemas.microsoft.com/office/drawing/2014/main" id="{3489DB92-35FF-402B-B6AD-510720C86595}"/>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75104" y="1685953"/>
            <a:ext cx="406400" cy="406400"/>
          </a:xfrm>
          <a:prstGeom prst="rect">
            <a:avLst/>
          </a:prstGeom>
        </p:spPr>
      </p:pic>
      <p:pic>
        <p:nvPicPr>
          <p:cNvPr id="5" name="1-3">
            <a:hlinkClick r:id="" action="ppaction://media"/>
            <a:extLst>
              <a:ext uri="{FF2B5EF4-FFF2-40B4-BE49-F238E27FC236}">
                <a16:creationId xmlns:a16="http://schemas.microsoft.com/office/drawing/2014/main" id="{DE862B44-BA61-4F03-9ACA-1D302FBD7214}"/>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52120" y="3058216"/>
            <a:ext cx="406400" cy="406400"/>
          </a:xfrm>
          <a:prstGeom prst="rect">
            <a:avLst/>
          </a:prstGeom>
        </p:spPr>
      </p:pic>
      <p:pic>
        <p:nvPicPr>
          <p:cNvPr id="6" name="1-4">
            <a:hlinkClick r:id="" action="ppaction://media"/>
            <a:extLst>
              <a:ext uri="{FF2B5EF4-FFF2-40B4-BE49-F238E27FC236}">
                <a16:creationId xmlns:a16="http://schemas.microsoft.com/office/drawing/2014/main" id="{827A2D3C-7999-41EC-BD85-E8C05B4BD805}"/>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010748" y="3058216"/>
            <a:ext cx="406400" cy="406400"/>
          </a:xfrm>
          <a:prstGeom prst="rect">
            <a:avLst/>
          </a:prstGeom>
        </p:spPr>
      </p:pic>
    </p:spTree>
    <p:extLst>
      <p:ext uri="{BB962C8B-B14F-4D97-AF65-F5344CB8AC3E}">
        <p14:creationId xmlns:p14="http://schemas.microsoft.com/office/powerpoint/2010/main" val="199369479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858"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43" fill="hold"/>
                                        <p:tgtEl>
                                          <p:spTgt spid="5"/>
                                        </p:tgtEl>
                                      </p:cBhvr>
                                    </p:cmd>
                                  </p:childTnLst>
                                </p:cTn>
                              </p:par>
                            </p:childTnLst>
                          </p:cTn>
                        </p:par>
                      </p:childTnLst>
                    </p:cTn>
                  </p:par>
                </p:childTnLst>
              </p:cTn>
              <p:nextCondLst>
                <p:cond evt="onClick" delay="0">
                  <p:tgtEl>
                    <p:spTgt spid="5"/>
                  </p:tgtEl>
                </p:cond>
              </p:nextCondLst>
            </p:seq>
            <p:audio>
              <p:cMediaNode vol="80000">
                <p:cTn id="19" fill="hold" display="0">
                  <p:stCondLst>
                    <p:cond delay="indefinite"/>
                  </p:stCondLst>
                  <p:endCondLst>
                    <p:cond evt="onStopAudio" delay="0">
                      <p:tgtEl>
                        <p:sldTgt/>
                      </p:tgtEl>
                    </p:cond>
                  </p:endCondLst>
                </p:cTn>
                <p:tgtEl>
                  <p:spTgt spid="5"/>
                </p:tgtEl>
              </p:cMediaNode>
            </p:audi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846" fill="hold"/>
                                        <p:tgtEl>
                                          <p:spTgt spid="6"/>
                                        </p:tgtEl>
                                      </p:cBhvr>
                                    </p:cmd>
                                  </p:childTnLst>
                                </p:cTn>
                              </p:par>
                            </p:childTnLst>
                          </p:cTn>
                        </p:par>
                      </p:childTnLst>
                    </p:cTn>
                  </p:par>
                </p:childTnLst>
              </p:cTn>
              <p:nextCondLst>
                <p:cond evt="onClick" delay="0">
                  <p:tgtEl>
                    <p:spTgt spid="6"/>
                  </p:tgtEl>
                </p:cond>
              </p:nextCondLst>
            </p:seq>
            <p:audio>
              <p:cMediaNode vol="80000">
                <p:cTn id="25"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3820277"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The Spectrogram</a:t>
            </a:r>
            <a:endParaRPr lang="zh-CN" altLang="zh-CN" sz="3200" b="1" dirty="0">
              <a:solidFill>
                <a:srgbClr val="DE5000"/>
              </a:solidFill>
              <a:latin typeface="Georgia" panose="02040502050405020303" pitchFamily="18" charset="0"/>
              <a:ea typeface="Yu Gothic UI Semibold" panose="020B0700000000000000" pitchFamily="34" charset="-128"/>
              <a:cs typeface="+mj-cs"/>
            </a:endParaRP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5</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16" name="文本框 15">
            <a:extLst>
              <a:ext uri="{FF2B5EF4-FFF2-40B4-BE49-F238E27FC236}">
                <a16:creationId xmlns:a16="http://schemas.microsoft.com/office/drawing/2014/main" id="{5FCF5E39-C71B-4822-AA1F-5BC6219DE8B8}"/>
              </a:ext>
            </a:extLst>
          </p:cNvPr>
          <p:cNvSpPr txBox="1"/>
          <p:nvPr/>
        </p:nvSpPr>
        <p:spPr>
          <a:xfrm>
            <a:off x="655321" y="1468606"/>
            <a:ext cx="4343394"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5"/>
            </a:pPr>
            <a:r>
              <a:rPr lang="en-US" altLang="zh-CN" sz="2000" dirty="0">
                <a:effectLst/>
                <a:latin typeface="Arial" panose="020B0604020202020204" pitchFamily="34" charset="0"/>
                <a:ea typeface="宋体" panose="02010600030101010101" pitchFamily="2" charset="-122"/>
                <a:cs typeface="Arial" panose="020B0604020202020204" pitchFamily="34" charset="0"/>
              </a:rPr>
              <a:t>The wide-band spectrogram.</a:t>
            </a:r>
            <a:endParaRPr lang="zh-CN" altLang="en-US" sz="24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D213B30-AB52-460C-8310-46DEECC5A69F}"/>
              </a:ext>
            </a:extLst>
          </p:cNvPr>
          <p:cNvSpPr txBox="1"/>
          <p:nvPr/>
        </p:nvSpPr>
        <p:spPr>
          <a:xfrm>
            <a:off x="1798320" y="2919134"/>
            <a:ext cx="2597428" cy="1938992"/>
          </a:xfrm>
          <a:prstGeom prst="rect">
            <a:avLst/>
          </a:prstGeom>
          <a:noFill/>
        </p:spPr>
        <p:txBody>
          <a:bodyPr wrap="square" rtlCol="0">
            <a:spAutoFit/>
          </a:bodyPr>
          <a:lstStyle/>
          <a:p>
            <a:pPr>
              <a:spcBef>
                <a:spcPts val="1800"/>
              </a:spcBef>
              <a:spcAft>
                <a:spcPts val="1800"/>
              </a:spcAft>
            </a:pPr>
            <a:r>
              <a:rPr lang="en-US" altLang="zh-CN" sz="2000" dirty="0">
                <a:latin typeface="Arial" panose="020B0604020202020204" pitchFamily="34" charset="0"/>
                <a:cs typeface="Arial" panose="020B0604020202020204" pitchFamily="34" charset="0"/>
              </a:rPr>
              <a:t>x = d[‘</a:t>
            </a:r>
            <a:r>
              <a:rPr lang="en-US" altLang="zh-CN" sz="2000" dirty="0" err="1">
                <a:latin typeface="Arial" panose="020B0604020202020204" pitchFamily="34" charset="0"/>
                <a:cs typeface="Arial" panose="020B0604020202020204" pitchFamily="34" charset="0"/>
              </a:rPr>
              <a:t>male_short</a:t>
            </a:r>
            <a:r>
              <a:rPr lang="en-US" altLang="zh-CN" sz="2000" dirty="0">
                <a:latin typeface="Arial" panose="020B0604020202020204" pitchFamily="34" charset="0"/>
                <a:cs typeface="Arial" panose="020B0604020202020204" pitchFamily="34" charset="0"/>
              </a:rPr>
              <a:t>’]</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alen</a:t>
            </a:r>
            <a:r>
              <a:rPr lang="en-US" altLang="zh-CN" sz="2000" dirty="0">
                <a:latin typeface="Arial" panose="020B0604020202020204" pitchFamily="34" charset="0"/>
                <a:cs typeface="Arial" panose="020B0604020202020204" pitchFamily="34" charset="0"/>
              </a:rPr>
              <a:t> = 64</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ulen</a:t>
            </a:r>
            <a:r>
              <a:rPr lang="en-US" altLang="zh-CN" sz="2000" dirty="0">
                <a:latin typeface="Arial" panose="020B0604020202020204" pitchFamily="34" charset="0"/>
                <a:cs typeface="Arial" panose="020B0604020202020204" pitchFamily="34" charset="0"/>
              </a:rPr>
              <a:t> = 4</a:t>
            </a:r>
            <a:endParaRPr lang="zh-CN" altLang="en-US" sz="20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E4851853-1DB4-42B5-B870-6E4F0E86D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5" y="1539239"/>
            <a:ext cx="5852172" cy="4389129"/>
          </a:xfrm>
          <a:prstGeom prst="rect">
            <a:avLst/>
          </a:prstGeom>
        </p:spPr>
      </p:pic>
    </p:spTree>
    <p:extLst>
      <p:ext uri="{BB962C8B-B14F-4D97-AF65-F5344CB8AC3E}">
        <p14:creationId xmlns:p14="http://schemas.microsoft.com/office/powerpoint/2010/main" val="304271354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6479659"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Speech Parameter Estimation</a:t>
            </a:r>
            <a:endParaRPr lang="zh-CN" altLang="zh-CN" sz="3200" b="1" dirty="0">
              <a:solidFill>
                <a:srgbClr val="DE5000"/>
              </a:solidFill>
              <a:latin typeface="Georgia" panose="02040502050405020303" pitchFamily="18" charset="0"/>
              <a:ea typeface="Yu Gothic UI Semibold" panose="020B0700000000000000" pitchFamily="34" charset="-128"/>
              <a:cs typeface="+mj-cs"/>
            </a:endParaRP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6</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16" name="文本框 15">
            <a:extLst>
              <a:ext uri="{FF2B5EF4-FFF2-40B4-BE49-F238E27FC236}">
                <a16:creationId xmlns:a16="http://schemas.microsoft.com/office/drawing/2014/main" id="{5FCF5E39-C71B-4822-AA1F-5BC6219DE8B8}"/>
              </a:ext>
            </a:extLst>
          </p:cNvPr>
          <p:cNvSpPr txBox="1"/>
          <p:nvPr/>
        </p:nvSpPr>
        <p:spPr>
          <a:xfrm>
            <a:off x="655321" y="1468606"/>
            <a:ext cx="4343394"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5"/>
            </a:pPr>
            <a:r>
              <a:rPr lang="en-US" altLang="zh-CN" sz="2000" dirty="0">
                <a:effectLst/>
                <a:latin typeface="Arial" panose="020B0604020202020204" pitchFamily="34" charset="0"/>
                <a:ea typeface="宋体" panose="02010600030101010101" pitchFamily="2" charset="-122"/>
                <a:cs typeface="Arial" panose="020B0604020202020204" pitchFamily="34" charset="0"/>
              </a:rPr>
              <a:t>The wide-band spectrogram.</a:t>
            </a:r>
            <a:endParaRPr lang="zh-CN" altLang="en-US" sz="24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D213B30-AB52-460C-8310-46DEECC5A69F}"/>
              </a:ext>
            </a:extLst>
          </p:cNvPr>
          <p:cNvSpPr txBox="1"/>
          <p:nvPr/>
        </p:nvSpPr>
        <p:spPr>
          <a:xfrm>
            <a:off x="1798320" y="2491007"/>
            <a:ext cx="2597428" cy="2708434"/>
          </a:xfrm>
          <a:prstGeom prst="rect">
            <a:avLst/>
          </a:prstGeom>
          <a:noFill/>
        </p:spPr>
        <p:txBody>
          <a:bodyPr wrap="square" rtlCol="0">
            <a:spAutoFit/>
          </a:bodyPr>
          <a:lstStyle/>
          <a:p>
            <a:pPr>
              <a:spcBef>
                <a:spcPts val="1800"/>
              </a:spcBef>
              <a:spcAft>
                <a:spcPts val="1800"/>
              </a:spcAft>
            </a:pPr>
            <a:r>
              <a:rPr lang="en-US" altLang="zh-CN" sz="2000" dirty="0">
                <a:latin typeface="Arial" panose="020B0604020202020204" pitchFamily="34" charset="0"/>
                <a:cs typeface="Arial" panose="020B0604020202020204" pitchFamily="34" charset="0"/>
              </a:rPr>
              <a:t>x = d[‘</a:t>
            </a:r>
            <a:r>
              <a:rPr lang="en-US" altLang="zh-CN" sz="2000" dirty="0" err="1">
                <a:latin typeface="Arial" panose="020B0604020202020204" pitchFamily="34" charset="0"/>
                <a:cs typeface="Arial" panose="020B0604020202020204" pitchFamily="34" charset="0"/>
              </a:rPr>
              <a:t>male_long</a:t>
            </a:r>
            <a:r>
              <a:rPr lang="en-US" altLang="zh-CN" sz="2000" dirty="0">
                <a:latin typeface="Arial" panose="020B0604020202020204" pitchFamily="34" charset="0"/>
                <a:cs typeface="Arial" panose="020B0604020202020204" pitchFamily="34" charset="0"/>
              </a:rPr>
              <a:t>’]</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alen</a:t>
            </a:r>
            <a:r>
              <a:rPr lang="en-US" altLang="zh-CN" sz="2000" dirty="0">
                <a:latin typeface="Arial" panose="020B0604020202020204" pitchFamily="34" charset="0"/>
                <a:cs typeface="Arial" panose="020B0604020202020204" pitchFamily="34" charset="0"/>
              </a:rPr>
              <a:t> = 256</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ulen</a:t>
            </a:r>
            <a:r>
              <a:rPr lang="en-US" altLang="zh-CN" sz="2000" dirty="0">
                <a:latin typeface="Arial" panose="020B0604020202020204" pitchFamily="34" charset="0"/>
                <a:cs typeface="Arial" panose="020B0604020202020204" pitchFamily="34" charset="0"/>
              </a:rPr>
              <a:t> = 32</a:t>
            </a:r>
          </a:p>
          <a:p>
            <a:pPr>
              <a:spcBef>
                <a:spcPts val="1800"/>
              </a:spcBef>
              <a:spcAft>
                <a:spcPts val="1800"/>
              </a:spcAft>
            </a:pPr>
            <a:r>
              <a:rPr lang="en-US" altLang="zh-CN" sz="2000" dirty="0">
                <a:latin typeface="Arial" panose="020B0604020202020204" pitchFamily="34" charset="0"/>
                <a:cs typeface="Arial" panose="020B0604020202020204" pitchFamily="34" charset="0"/>
              </a:rPr>
              <a:t>M = 10</a:t>
            </a:r>
            <a:endParaRPr lang="zh-CN" altLang="en-US" sz="2000" dirty="0">
              <a:latin typeface="Arial" panose="020B0604020202020204" pitchFamily="34" charset="0"/>
              <a:cs typeface="Arial" panose="020B0604020202020204" pitchFamily="34" charset="0"/>
            </a:endParaRPr>
          </a:p>
        </p:txBody>
      </p:sp>
      <p:pic>
        <p:nvPicPr>
          <p:cNvPr id="12" name="图片 11">
            <a:extLst>
              <a:ext uri="{FF2B5EF4-FFF2-40B4-BE49-F238E27FC236}">
                <a16:creationId xmlns:a16="http://schemas.microsoft.com/office/drawing/2014/main" id="{F4616DF0-354B-4FE4-AF2B-7037A7AD9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950" y="1539238"/>
            <a:ext cx="5852172" cy="4389129"/>
          </a:xfrm>
          <a:prstGeom prst="rect">
            <a:avLst/>
          </a:prstGeom>
        </p:spPr>
      </p:pic>
    </p:spTree>
    <p:extLst>
      <p:ext uri="{BB962C8B-B14F-4D97-AF65-F5344CB8AC3E}">
        <p14:creationId xmlns:p14="http://schemas.microsoft.com/office/powerpoint/2010/main" val="398551982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6479659"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Speech Parameter Estimation</a:t>
            </a:r>
            <a:endParaRPr lang="zh-CN" altLang="zh-CN" sz="3200" b="1" dirty="0">
              <a:solidFill>
                <a:srgbClr val="DE5000"/>
              </a:solidFill>
              <a:latin typeface="Georgia" panose="02040502050405020303" pitchFamily="18" charset="0"/>
              <a:ea typeface="Yu Gothic UI Semibold" panose="020B0700000000000000" pitchFamily="34" charset="-128"/>
              <a:cs typeface="+mj-cs"/>
            </a:endParaRP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6</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10" name="文本框 9">
            <a:extLst>
              <a:ext uri="{FF2B5EF4-FFF2-40B4-BE49-F238E27FC236}">
                <a16:creationId xmlns:a16="http://schemas.microsoft.com/office/drawing/2014/main" id="{2946382F-E4F5-40FA-8209-A13D23AA8FD3}"/>
              </a:ext>
            </a:extLst>
          </p:cNvPr>
          <p:cNvSpPr txBox="1"/>
          <p:nvPr/>
        </p:nvSpPr>
        <p:spPr>
          <a:xfrm>
            <a:off x="1475396" y="1554480"/>
            <a:ext cx="9244733" cy="4651979"/>
          </a:xfrm>
          <a:prstGeom prst="rect">
            <a:avLst/>
          </a:prstGeom>
          <a:noFill/>
        </p:spPr>
        <p:txBody>
          <a:bodyPr wrap="square" rtlCol="0">
            <a:spAutoFit/>
          </a:bodyPr>
          <a:lstStyle/>
          <a:p>
            <a:pPr marL="457200" indent="-457200" algn="just">
              <a:lnSpc>
                <a:spcPct val="150000"/>
              </a:lnSpc>
              <a:buFont typeface="+mj-lt"/>
              <a:buAutoNum type="arabicPeriod" startAt="6"/>
            </a:pPr>
            <a:r>
              <a:rPr lang="en-US" altLang="zh-CN" sz="2000" dirty="0">
                <a:latin typeface="Arial" panose="020B0604020202020204" pitchFamily="34" charset="0"/>
                <a:cs typeface="Arial" panose="020B0604020202020204" pitchFamily="34" charset="0"/>
              </a:rPr>
              <a:t>The voiced/unvoiced detection could go wrong if the sound is not clear enough. Besides, an inappropriate threshold selection can lead to detection errors. Especially, detection at the transition between voiced and unvoiced regions is prone to errors. </a:t>
            </a:r>
          </a:p>
          <a:p>
            <a:pPr marL="457200" indent="-457200" algn="just">
              <a:lnSpc>
                <a:spcPct val="150000"/>
              </a:lnSpc>
              <a:buFont typeface="+mj-lt"/>
              <a:buAutoNum type="arabicPeriod" startAt="6"/>
            </a:pPr>
            <a:endParaRPr lang="zh-CN" altLang="zh-CN" sz="2000" dirty="0">
              <a:latin typeface="Arial" panose="020B0604020202020204" pitchFamily="34" charset="0"/>
              <a:cs typeface="Arial" panose="020B0604020202020204" pitchFamily="34" charset="0"/>
            </a:endParaRPr>
          </a:p>
          <a:p>
            <a:pPr marL="457200" indent="-457200" algn="just">
              <a:lnSpc>
                <a:spcPct val="150000"/>
              </a:lnSpc>
              <a:buFont typeface="+mj-lt"/>
              <a:buAutoNum type="arabicPeriod" startAt="6"/>
            </a:pPr>
            <a:r>
              <a:rPr lang="en-US" altLang="zh-CN" sz="2000" dirty="0">
                <a:latin typeface="Arial" panose="020B0604020202020204" pitchFamily="34" charset="0"/>
                <a:cs typeface="Arial" panose="020B0604020202020204" pitchFamily="34" charset="0"/>
              </a:rPr>
              <a:t>If the power of a harmonic is high, the harmonic frequency could be interpreted as the fundamental frequency. When it is outside the true fundamental frequency, there is “pitch doubling”. When it is interpolated between zero frequency and the true fundamental frequency, “pitch halving” occurs. </a:t>
            </a:r>
          </a:p>
        </p:txBody>
      </p:sp>
    </p:spTree>
    <p:extLst>
      <p:ext uri="{BB962C8B-B14F-4D97-AF65-F5344CB8AC3E}">
        <p14:creationId xmlns:p14="http://schemas.microsoft.com/office/powerpoint/2010/main" val="392772886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1957587" cy="535531"/>
          </a:xfrm>
          <a:prstGeom prst="rect">
            <a:avLst/>
          </a:prstGeom>
          <a:noFill/>
        </p:spPr>
        <p:txBody>
          <a:bodyPr wrap="non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Vocoder</a:t>
            </a:r>
            <a:endParaRPr lang="zh-CN" altLang="zh-CN" sz="3200" b="1" dirty="0">
              <a:solidFill>
                <a:srgbClr val="DE5000"/>
              </a:solidFill>
              <a:latin typeface="Georgia" panose="02040502050405020303" pitchFamily="18" charset="0"/>
              <a:ea typeface="Yu Gothic UI Semibold" panose="020B0700000000000000" pitchFamily="34" charset="-128"/>
              <a:cs typeface="+mj-cs"/>
            </a:endParaRP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7</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grpSp>
        <p:nvGrpSpPr>
          <p:cNvPr id="16" name="组合 15">
            <a:extLst>
              <a:ext uri="{FF2B5EF4-FFF2-40B4-BE49-F238E27FC236}">
                <a16:creationId xmlns:a16="http://schemas.microsoft.com/office/drawing/2014/main" id="{3EFD95DB-0BB5-4751-AF53-F7FB433E5A79}"/>
              </a:ext>
            </a:extLst>
          </p:cNvPr>
          <p:cNvGrpSpPr/>
          <p:nvPr/>
        </p:nvGrpSpPr>
        <p:grpSpPr>
          <a:xfrm>
            <a:off x="3539303" y="669788"/>
            <a:ext cx="7920000" cy="5951294"/>
            <a:chOff x="3539303" y="669788"/>
            <a:chExt cx="7920000" cy="5951294"/>
          </a:xfrm>
        </p:grpSpPr>
        <p:pic>
          <p:nvPicPr>
            <p:cNvPr id="3" name="图片 2">
              <a:extLst>
                <a:ext uri="{FF2B5EF4-FFF2-40B4-BE49-F238E27FC236}">
                  <a16:creationId xmlns:a16="http://schemas.microsoft.com/office/drawing/2014/main" id="{9E12F4A6-AE8D-43AC-AEA4-0F01459886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39303" y="675435"/>
              <a:ext cx="3960000" cy="2970000"/>
            </a:xfrm>
            <a:prstGeom prst="rect">
              <a:avLst/>
            </a:prstGeom>
          </p:spPr>
        </p:pic>
        <p:pic>
          <p:nvPicPr>
            <p:cNvPr id="5" name="图片 4">
              <a:extLst>
                <a:ext uri="{FF2B5EF4-FFF2-40B4-BE49-F238E27FC236}">
                  <a16:creationId xmlns:a16="http://schemas.microsoft.com/office/drawing/2014/main" id="{1D52C6D5-F9C2-4784-B825-CED5FB29F7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99303" y="675435"/>
              <a:ext cx="3960000" cy="2970000"/>
            </a:xfrm>
            <a:prstGeom prst="rect">
              <a:avLst/>
            </a:prstGeom>
          </p:spPr>
        </p:pic>
        <p:pic>
          <p:nvPicPr>
            <p:cNvPr id="7" name="图片 6">
              <a:extLst>
                <a:ext uri="{FF2B5EF4-FFF2-40B4-BE49-F238E27FC236}">
                  <a16:creationId xmlns:a16="http://schemas.microsoft.com/office/drawing/2014/main" id="{7D025E77-39AB-4462-AB4D-600D143E7B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39303" y="3645435"/>
              <a:ext cx="3960000" cy="2970000"/>
            </a:xfrm>
            <a:prstGeom prst="rect">
              <a:avLst/>
            </a:prstGeom>
          </p:spPr>
        </p:pic>
        <p:sp>
          <p:nvSpPr>
            <p:cNvPr id="18" name="文本框 17">
              <a:extLst>
                <a:ext uri="{FF2B5EF4-FFF2-40B4-BE49-F238E27FC236}">
                  <a16:creationId xmlns:a16="http://schemas.microsoft.com/office/drawing/2014/main" id="{9A45A6CE-E6A0-4A65-93C9-214849E89452}"/>
                </a:ext>
              </a:extLst>
            </p:cNvPr>
            <p:cNvSpPr txBox="1"/>
            <p:nvPr/>
          </p:nvSpPr>
          <p:spPr>
            <a:xfrm>
              <a:off x="7565133" y="669788"/>
              <a:ext cx="708286"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2"/>
              </a:pPr>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9B651754-96CC-4BB7-930E-DCE43517C409}"/>
                </a:ext>
              </a:extLst>
            </p:cNvPr>
            <p:cNvSpPr txBox="1"/>
            <p:nvPr/>
          </p:nvSpPr>
          <p:spPr>
            <a:xfrm>
              <a:off x="3539303" y="3639788"/>
              <a:ext cx="708286"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3"/>
              </a:pPr>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0F3F9729-72E2-40D1-916C-7E709BD6E0C4}"/>
                </a:ext>
              </a:extLst>
            </p:cNvPr>
            <p:cNvSpPr txBox="1"/>
            <p:nvPr/>
          </p:nvSpPr>
          <p:spPr>
            <a:xfrm>
              <a:off x="3539303" y="669788"/>
              <a:ext cx="708286"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a:pPr>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pic>
          <p:nvPicPr>
            <p:cNvPr id="15" name="图片 14">
              <a:extLst>
                <a:ext uri="{FF2B5EF4-FFF2-40B4-BE49-F238E27FC236}">
                  <a16:creationId xmlns:a16="http://schemas.microsoft.com/office/drawing/2014/main" id="{8F5EAC80-D8BE-46B3-8632-A3AFBB2966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99303" y="3651082"/>
              <a:ext cx="3960000" cy="2970000"/>
            </a:xfrm>
            <a:prstGeom prst="rect">
              <a:avLst/>
            </a:prstGeom>
          </p:spPr>
        </p:pic>
        <p:sp>
          <p:nvSpPr>
            <p:cNvPr id="20" name="文本框 19">
              <a:extLst>
                <a:ext uri="{FF2B5EF4-FFF2-40B4-BE49-F238E27FC236}">
                  <a16:creationId xmlns:a16="http://schemas.microsoft.com/office/drawing/2014/main" id="{465714CB-6EB7-4E94-BC3F-491B2E7FCAC8}"/>
                </a:ext>
              </a:extLst>
            </p:cNvPr>
            <p:cNvSpPr txBox="1"/>
            <p:nvPr/>
          </p:nvSpPr>
          <p:spPr>
            <a:xfrm>
              <a:off x="7565133" y="3651082"/>
              <a:ext cx="708286"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4"/>
              </a:pPr>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grpSp>
      <p:pic>
        <p:nvPicPr>
          <p:cNvPr id="2" name="7-1">
            <a:hlinkClick r:id="" action="ppaction://media"/>
            <a:extLst>
              <a:ext uri="{FF2B5EF4-FFF2-40B4-BE49-F238E27FC236}">
                <a16:creationId xmlns:a16="http://schemas.microsoft.com/office/drawing/2014/main" id="{F1B6BEAD-243F-46B5-B595-1F43E29460EA}"/>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6024389" y="1029001"/>
            <a:ext cx="406400" cy="406400"/>
          </a:xfrm>
          <a:prstGeom prst="rect">
            <a:avLst/>
          </a:prstGeom>
        </p:spPr>
      </p:pic>
      <p:sp>
        <p:nvSpPr>
          <p:cNvPr id="21" name="文本框 20">
            <a:extLst>
              <a:ext uri="{FF2B5EF4-FFF2-40B4-BE49-F238E27FC236}">
                <a16:creationId xmlns:a16="http://schemas.microsoft.com/office/drawing/2014/main" id="{9271D7BE-2FF8-44F2-A5C4-F541C6F92A75}"/>
              </a:ext>
            </a:extLst>
          </p:cNvPr>
          <p:cNvSpPr txBox="1"/>
          <p:nvPr/>
        </p:nvSpPr>
        <p:spPr>
          <a:xfrm>
            <a:off x="834076" y="2285571"/>
            <a:ext cx="2597428" cy="2708434"/>
          </a:xfrm>
          <a:prstGeom prst="rect">
            <a:avLst/>
          </a:prstGeom>
          <a:noFill/>
        </p:spPr>
        <p:txBody>
          <a:bodyPr wrap="square" rtlCol="0">
            <a:spAutoFit/>
          </a:bodyPr>
          <a:lstStyle/>
          <a:p>
            <a:pPr>
              <a:spcBef>
                <a:spcPts val="1800"/>
              </a:spcBef>
              <a:spcAft>
                <a:spcPts val="1800"/>
              </a:spcAft>
            </a:pPr>
            <a:r>
              <a:rPr lang="en-US" altLang="zh-CN" sz="2000" dirty="0">
                <a:latin typeface="Arial" panose="020B0604020202020204" pitchFamily="34" charset="0"/>
                <a:cs typeface="Arial" panose="020B0604020202020204" pitchFamily="34" charset="0"/>
              </a:rPr>
              <a:t>x = d[‘</a:t>
            </a:r>
            <a:r>
              <a:rPr lang="en-US" altLang="zh-CN" sz="2000" dirty="0" err="1">
                <a:latin typeface="Arial" panose="020B0604020202020204" pitchFamily="34" charset="0"/>
                <a:cs typeface="Arial" panose="020B0604020202020204" pitchFamily="34" charset="0"/>
              </a:rPr>
              <a:t>male_long</a:t>
            </a:r>
            <a:r>
              <a:rPr lang="en-US" altLang="zh-CN" sz="2000" dirty="0">
                <a:latin typeface="Arial" panose="020B0604020202020204" pitchFamily="34" charset="0"/>
                <a:cs typeface="Arial" panose="020B0604020202020204" pitchFamily="34" charset="0"/>
              </a:rPr>
              <a:t>’]</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alen</a:t>
            </a:r>
            <a:r>
              <a:rPr lang="en-US" altLang="zh-CN" sz="2000" dirty="0">
                <a:latin typeface="Arial" panose="020B0604020202020204" pitchFamily="34" charset="0"/>
                <a:cs typeface="Arial" panose="020B0604020202020204" pitchFamily="34" charset="0"/>
              </a:rPr>
              <a:t> = 256</a:t>
            </a:r>
          </a:p>
          <a:p>
            <a:pPr>
              <a:spcBef>
                <a:spcPts val="1800"/>
              </a:spcBef>
              <a:spcAft>
                <a:spcPts val="1800"/>
              </a:spcAft>
            </a:pPr>
            <a:r>
              <a:rPr lang="en-US" altLang="zh-CN" sz="2000" dirty="0" err="1">
                <a:latin typeface="Arial" panose="020B0604020202020204" pitchFamily="34" charset="0"/>
                <a:cs typeface="Arial" panose="020B0604020202020204" pitchFamily="34" charset="0"/>
              </a:rPr>
              <a:t>ulen</a:t>
            </a:r>
            <a:r>
              <a:rPr lang="en-US" altLang="zh-CN" sz="2000" dirty="0">
                <a:latin typeface="Arial" panose="020B0604020202020204" pitchFamily="34" charset="0"/>
                <a:cs typeface="Arial" panose="020B0604020202020204" pitchFamily="34" charset="0"/>
              </a:rPr>
              <a:t> = 32</a:t>
            </a:r>
          </a:p>
          <a:p>
            <a:pPr>
              <a:spcBef>
                <a:spcPts val="1800"/>
              </a:spcBef>
              <a:spcAft>
                <a:spcPts val="1800"/>
              </a:spcAft>
            </a:pPr>
            <a:r>
              <a:rPr lang="en-US" altLang="zh-CN" sz="2000" dirty="0">
                <a:latin typeface="Arial" panose="020B0604020202020204" pitchFamily="34" charset="0"/>
                <a:cs typeface="Arial" panose="020B0604020202020204" pitchFamily="34" charset="0"/>
              </a:rPr>
              <a:t>M = 10</a:t>
            </a:r>
            <a:endParaRPr lang="zh-CN" altLang="en-US" sz="2000" dirty="0">
              <a:latin typeface="Arial" panose="020B0604020202020204" pitchFamily="34" charset="0"/>
              <a:cs typeface="Arial" panose="020B0604020202020204" pitchFamily="34" charset="0"/>
            </a:endParaRPr>
          </a:p>
        </p:txBody>
      </p:sp>
      <p:pic>
        <p:nvPicPr>
          <p:cNvPr id="4" name="7-2">
            <a:hlinkClick r:id="" action="ppaction://media"/>
            <a:extLst>
              <a:ext uri="{FF2B5EF4-FFF2-40B4-BE49-F238E27FC236}">
                <a16:creationId xmlns:a16="http://schemas.microsoft.com/office/drawing/2014/main" id="{9A43ED58-3485-46A5-A558-2C316069F1CA}"/>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0067056" y="1029001"/>
            <a:ext cx="406400" cy="406400"/>
          </a:xfrm>
          <a:prstGeom prst="rect">
            <a:avLst/>
          </a:prstGeom>
        </p:spPr>
      </p:pic>
      <p:pic>
        <p:nvPicPr>
          <p:cNvPr id="6" name="7-3">
            <a:hlinkClick r:id="" action="ppaction://media"/>
            <a:extLst>
              <a:ext uri="{FF2B5EF4-FFF2-40B4-BE49-F238E27FC236}">
                <a16:creationId xmlns:a16="http://schemas.microsoft.com/office/drawing/2014/main" id="{60223B5F-6516-4C30-8F04-04A448135EEE}"/>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018307" y="3999001"/>
            <a:ext cx="406400" cy="406400"/>
          </a:xfrm>
          <a:prstGeom prst="rect">
            <a:avLst/>
          </a:prstGeom>
        </p:spPr>
      </p:pic>
      <p:pic>
        <p:nvPicPr>
          <p:cNvPr id="9" name="7-4">
            <a:hlinkClick r:id="" action="ppaction://media"/>
            <a:extLst>
              <a:ext uri="{FF2B5EF4-FFF2-40B4-BE49-F238E27FC236}">
                <a16:creationId xmlns:a16="http://schemas.microsoft.com/office/drawing/2014/main" id="{FE582D2A-55C7-4BD6-890A-1D869DA656CA}"/>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10067056" y="3999001"/>
            <a:ext cx="406400" cy="406400"/>
          </a:xfrm>
          <a:prstGeom prst="rect">
            <a:avLst/>
          </a:prstGeom>
        </p:spPr>
      </p:pic>
    </p:spTree>
    <p:extLst>
      <p:ext uri="{BB962C8B-B14F-4D97-AF65-F5344CB8AC3E}">
        <p14:creationId xmlns:p14="http://schemas.microsoft.com/office/powerpoint/2010/main" val="338682656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3" fill="hold"/>
                                        <p:tgtEl>
                                          <p:spTgt spid="2"/>
                                        </p:tgtEl>
                                      </p:cBhvr>
                                    </p:cmd>
                                  </p:childTnLst>
                                </p:cTn>
                              </p:par>
                            </p:childTnLst>
                          </p:cTn>
                        </p:par>
                      </p:childTnLst>
                    </p:cTn>
                  </p:par>
                </p:childTnLst>
              </p:cTn>
              <p:nextCondLst>
                <p:cond evt="onClick" delay="0">
                  <p:tgtEl>
                    <p:spTgt spid="2"/>
                  </p:tgtEl>
                </p:cond>
              </p:nextCondLst>
            </p:seq>
            <p:audio>
              <p:cMediaNode vol="2449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410" fill="hold"/>
                                        <p:tgtEl>
                                          <p:spTgt spid="4"/>
                                        </p:tgtEl>
                                      </p:cBhvr>
                                    </p:cmd>
                                  </p:childTnLst>
                                </p:cTn>
                              </p:par>
                            </p:childTnLst>
                          </p:cTn>
                        </p:par>
                      </p:childTnLst>
                    </p:cTn>
                  </p:par>
                </p:childTnLst>
              </p:cTn>
              <p:nextCondLst>
                <p:cond evt="onClick" delay="0">
                  <p:tgtEl>
                    <p:spTgt spid="4"/>
                  </p:tgtEl>
                </p:cond>
              </p:nextCondLst>
            </p:seq>
            <p:audio>
              <p:cMediaNode vol="13265">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10" fill="hold"/>
                                        <p:tgtEl>
                                          <p:spTgt spid="6"/>
                                        </p:tgtEl>
                                      </p:cBhvr>
                                    </p:cmd>
                                  </p:childTnLst>
                                </p:cTn>
                              </p:par>
                            </p:childTnLst>
                          </p:cTn>
                        </p:par>
                      </p:childTnLst>
                    </p:cTn>
                  </p:par>
                </p:childTnLst>
              </p:cTn>
              <p:nextCondLst>
                <p:cond evt="onClick" delay="0">
                  <p:tgtEl>
                    <p:spTgt spid="6"/>
                  </p:tgtEl>
                </p:cond>
              </p:nextCondLst>
            </p:seq>
            <p:audio>
              <p:cMediaNode vol="13265">
                <p:cTn id="19" fill="hold" display="0">
                  <p:stCondLst>
                    <p:cond delay="indefinite"/>
                  </p:stCondLst>
                  <p:endCondLst>
                    <p:cond evt="onStopAudio" delay="0">
                      <p:tgtEl>
                        <p:sldTgt/>
                      </p:tgtEl>
                    </p:cond>
                  </p:endCondLst>
                </p:cTn>
                <p:tgtEl>
                  <p:spTgt spid="6"/>
                </p:tgtEl>
              </p:cMediaNode>
            </p:audi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404" fill="hold"/>
                                        <p:tgtEl>
                                          <p:spTgt spid="9"/>
                                        </p:tgtEl>
                                      </p:cBhvr>
                                    </p:cmd>
                                  </p:childTnLst>
                                </p:cTn>
                              </p:par>
                            </p:childTnLst>
                          </p:cTn>
                        </p:par>
                      </p:childTnLst>
                    </p:cTn>
                  </p:par>
                </p:childTnLst>
              </p:cTn>
              <p:nextCondLst>
                <p:cond evt="onClick" delay="0">
                  <p:tgtEl>
                    <p:spTgt spid="9"/>
                  </p:tgtEl>
                </p:cond>
              </p:nextCondLst>
            </p:seq>
            <p:audio>
              <p:cMediaNode vol="14286">
                <p:cTn id="25"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952500" y="1361826"/>
            <a:ext cx="2738744" cy="535531"/>
          </a:xfrm>
          <a:prstGeom prst="rect">
            <a:avLst/>
          </a:prstGeom>
          <a:noFill/>
        </p:spPr>
        <p:txBody>
          <a:bodyPr wrap="square" rtlCol="0">
            <a:spAutoFit/>
            <a:scene3d>
              <a:camera prst="orthographicFront"/>
              <a:lightRig rig="threePt" dir="t"/>
            </a:scene3d>
            <a:sp3d contourW="12700"/>
          </a:bodyPr>
          <a:lstStyle/>
          <a:p>
            <a:pPr defTabSz="914400">
              <a:lnSpc>
                <a:spcPct val="90000"/>
              </a:lnSpc>
            </a:pPr>
            <a:r>
              <a:rPr lang="en-US" altLang="zh-CN" sz="3200" b="1" dirty="0">
                <a:solidFill>
                  <a:srgbClr val="DE5000"/>
                </a:solidFill>
                <a:latin typeface="Georgia" panose="02040502050405020303" pitchFamily="18" charset="0"/>
                <a:ea typeface="Yu Gothic UI Semibold" panose="020B0700000000000000" pitchFamily="34" charset="-128"/>
                <a:cs typeface="+mj-cs"/>
              </a:rPr>
              <a:t>References:</a:t>
            </a:r>
          </a:p>
        </p:txBody>
      </p:sp>
      <p:sp>
        <p:nvSpPr>
          <p:cNvPr id="9" name="文本框 8">
            <a:extLst>
              <a:ext uri="{FF2B5EF4-FFF2-40B4-BE49-F238E27FC236}">
                <a16:creationId xmlns:a16="http://schemas.microsoft.com/office/drawing/2014/main" id="{57721DB7-9437-44D0-830C-4DD4582EAD56}"/>
              </a:ext>
            </a:extLst>
          </p:cNvPr>
          <p:cNvSpPr txBox="1"/>
          <p:nvPr/>
        </p:nvSpPr>
        <p:spPr>
          <a:xfrm>
            <a:off x="1668365" y="2434208"/>
            <a:ext cx="8855269" cy="3074624"/>
          </a:xfrm>
          <a:prstGeom prst="rect">
            <a:avLst/>
          </a:prstGeom>
          <a:noFill/>
        </p:spPr>
        <p:txBody>
          <a:bodyPr wrap="square" rtlCol="0">
            <a:spAutoFit/>
          </a:bodyPr>
          <a:lstStyle/>
          <a:p>
            <a:pPr algn="just">
              <a:lnSpc>
                <a:spcPct val="200000"/>
              </a:lnSpc>
            </a:pPr>
            <a:r>
              <a:rPr lang="en-US" altLang="zh-CN" sz="2000" dirty="0">
                <a:latin typeface="Arial" panose="020B0604020202020204" pitchFamily="34" charset="0"/>
                <a:cs typeface="Arial" panose="020B0604020202020204" pitchFamily="34" charset="0"/>
              </a:rPr>
              <a:t>[1]https://www.researchgate.net/post/What_is_the_difference_between_pitch_and_formant_frequency </a:t>
            </a:r>
          </a:p>
          <a:p>
            <a:pPr algn="just">
              <a:lnSpc>
                <a:spcPct val="200000"/>
              </a:lnSpc>
            </a:pPr>
            <a:r>
              <a:rPr lang="en-US" altLang="zh-CN" sz="2000" dirty="0">
                <a:latin typeface="Arial" panose="020B0604020202020204" pitchFamily="34" charset="0"/>
                <a:cs typeface="Arial" panose="020B0604020202020204" pitchFamily="34" charset="0"/>
              </a:rPr>
              <a:t>[2]https://www.britannica.com/science/phonetics/Vowel-formants </a:t>
            </a:r>
          </a:p>
          <a:p>
            <a:pPr algn="just">
              <a:lnSpc>
                <a:spcPct val="200000"/>
              </a:lnSpc>
            </a:pPr>
            <a:r>
              <a:rPr lang="en-US" altLang="zh-CN" sz="2000" dirty="0">
                <a:latin typeface="Arial" panose="020B0604020202020204" pitchFamily="34" charset="0"/>
                <a:cs typeface="Arial" panose="020B0604020202020204" pitchFamily="34" charset="0"/>
              </a:rPr>
              <a:t>[3]Definitions from Oxford Languages </a:t>
            </a:r>
          </a:p>
          <a:p>
            <a:pPr algn="just">
              <a:lnSpc>
                <a:spcPct val="200000"/>
              </a:lnSpc>
            </a:pPr>
            <a:r>
              <a:rPr lang="en-US" altLang="zh-CN" sz="2000" dirty="0">
                <a:latin typeface="Arial" panose="020B0604020202020204" pitchFamily="34" charset="0"/>
                <a:cs typeface="Arial" panose="020B0604020202020204" pitchFamily="34" charset="0"/>
              </a:rPr>
              <a:t>[4]https://en.wikipedia.org/wiki/Allophone </a:t>
            </a:r>
          </a:p>
        </p:txBody>
      </p:sp>
    </p:spTree>
    <p:extLst>
      <p:ext uri="{BB962C8B-B14F-4D97-AF65-F5344CB8AC3E}">
        <p14:creationId xmlns:p14="http://schemas.microsoft.com/office/powerpoint/2010/main" val="427622802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790793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DE5000"/>
                </a:solidFill>
                <a:latin typeface="Georgia" panose="02040502050405020303" pitchFamily="18" charset="0"/>
                <a:ea typeface="Yu Gothic UI Semibold" panose="020B0700000000000000" pitchFamily="34" charset="-128"/>
                <a:cs typeface="+mj-cs"/>
              </a:rPr>
              <a:t>Voiced and Unvoiced Speech Sounds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2</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grpSp>
        <p:nvGrpSpPr>
          <p:cNvPr id="9" name="组合 8">
            <a:extLst>
              <a:ext uri="{FF2B5EF4-FFF2-40B4-BE49-F238E27FC236}">
                <a16:creationId xmlns:a16="http://schemas.microsoft.com/office/drawing/2014/main" id="{01DE29B2-3FB2-4EE7-8220-4274C3F381A8}"/>
              </a:ext>
            </a:extLst>
          </p:cNvPr>
          <p:cNvGrpSpPr/>
          <p:nvPr/>
        </p:nvGrpSpPr>
        <p:grpSpPr>
          <a:xfrm>
            <a:off x="3368753" y="1227133"/>
            <a:ext cx="7391400" cy="5543550"/>
            <a:chOff x="1466850" y="657225"/>
            <a:chExt cx="7391400" cy="5543550"/>
          </a:xfrm>
        </p:grpSpPr>
        <p:grpSp>
          <p:nvGrpSpPr>
            <p:cNvPr id="10" name="组合 9">
              <a:extLst>
                <a:ext uri="{FF2B5EF4-FFF2-40B4-BE49-F238E27FC236}">
                  <a16:creationId xmlns:a16="http://schemas.microsoft.com/office/drawing/2014/main" id="{2D3A6091-A262-4EAB-BB05-F6172B1CC787}"/>
                </a:ext>
              </a:extLst>
            </p:cNvPr>
            <p:cNvGrpSpPr/>
            <p:nvPr/>
          </p:nvGrpSpPr>
          <p:grpSpPr>
            <a:xfrm>
              <a:off x="1466850" y="657225"/>
              <a:ext cx="7391400" cy="5543550"/>
              <a:chOff x="1466850" y="657225"/>
              <a:chExt cx="7391400" cy="5543550"/>
            </a:xfrm>
          </p:grpSpPr>
          <p:pic>
            <p:nvPicPr>
              <p:cNvPr id="12" name="图片 11">
                <a:extLst>
                  <a:ext uri="{FF2B5EF4-FFF2-40B4-BE49-F238E27FC236}">
                    <a16:creationId xmlns:a16="http://schemas.microsoft.com/office/drawing/2014/main" id="{FC850054-5635-4681-8D15-ACE564C62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850" y="657225"/>
                <a:ext cx="7391400" cy="5543550"/>
              </a:xfrm>
              <a:prstGeom prst="rect">
                <a:avLst/>
              </a:prstGeom>
            </p:spPr>
          </p:pic>
          <p:sp>
            <p:nvSpPr>
              <p:cNvPr id="13" name="矩形 12">
                <a:extLst>
                  <a:ext uri="{FF2B5EF4-FFF2-40B4-BE49-F238E27FC236}">
                    <a16:creationId xmlns:a16="http://schemas.microsoft.com/office/drawing/2014/main" id="{093E30FA-BE87-43CF-8681-38294A011CFF}"/>
                  </a:ext>
                </a:extLst>
              </p:cNvPr>
              <p:cNvSpPr/>
              <p:nvPr/>
            </p:nvSpPr>
            <p:spPr>
              <a:xfrm>
                <a:off x="3028950" y="1476375"/>
                <a:ext cx="666750" cy="3962400"/>
              </a:xfrm>
              <a:prstGeom prst="rect">
                <a:avLst/>
              </a:pr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5D0E8A05-DD73-4CED-A9DF-E7CEB2A2DAE8}"/>
                  </a:ext>
                </a:extLst>
              </p:cNvPr>
              <p:cNvSpPr/>
              <p:nvPr/>
            </p:nvSpPr>
            <p:spPr>
              <a:xfrm>
                <a:off x="5903843" y="3081130"/>
                <a:ext cx="268357" cy="1550505"/>
              </a:xfrm>
              <a:prstGeom prst="rect">
                <a:avLst/>
              </a:pr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A7B968D5-F2FB-49F8-B000-A1D6DE1AD50F}"/>
                  </a:ext>
                </a:extLst>
              </p:cNvPr>
              <p:cNvSpPr txBox="1"/>
              <p:nvPr/>
            </p:nvSpPr>
            <p:spPr>
              <a:xfrm>
                <a:off x="3617844" y="1476375"/>
                <a:ext cx="1282148" cy="369332"/>
              </a:xfrm>
              <a:prstGeom prst="rect">
                <a:avLst/>
              </a:prstGeom>
              <a:noFill/>
            </p:spPr>
            <p:txBody>
              <a:bodyPr wrap="square" rtlCol="0">
                <a:spAutoFit/>
              </a:bodyPr>
              <a:lstStyle/>
              <a:p>
                <a:r>
                  <a:rPr lang="en-US" altLang="zh-CN" dirty="0">
                    <a:solidFill>
                      <a:srgbClr val="0070C0"/>
                    </a:solidFill>
                  </a:rPr>
                  <a:t>Highest</a:t>
                </a:r>
              </a:p>
            </p:txBody>
          </p:sp>
          <p:sp>
            <p:nvSpPr>
              <p:cNvPr id="16" name="文本框 15">
                <a:extLst>
                  <a:ext uri="{FF2B5EF4-FFF2-40B4-BE49-F238E27FC236}">
                    <a16:creationId xmlns:a16="http://schemas.microsoft.com/office/drawing/2014/main" id="{E12DA571-E2CF-47D7-ABCC-1A887EB9A42B}"/>
                  </a:ext>
                </a:extLst>
              </p:cNvPr>
              <p:cNvSpPr txBox="1"/>
              <p:nvPr/>
            </p:nvSpPr>
            <p:spPr>
              <a:xfrm>
                <a:off x="5635901" y="4631635"/>
                <a:ext cx="1282148" cy="369332"/>
              </a:xfrm>
              <a:prstGeom prst="rect">
                <a:avLst/>
              </a:prstGeom>
              <a:noFill/>
            </p:spPr>
            <p:txBody>
              <a:bodyPr wrap="square" rtlCol="0">
                <a:spAutoFit/>
              </a:bodyPr>
              <a:lstStyle/>
              <a:p>
                <a:r>
                  <a:rPr lang="en-US" altLang="zh-CN" dirty="0">
                    <a:solidFill>
                      <a:srgbClr val="0070C0"/>
                    </a:solidFill>
                  </a:rPr>
                  <a:t>Lowest</a:t>
                </a:r>
              </a:p>
            </p:txBody>
          </p:sp>
          <p:cxnSp>
            <p:nvCxnSpPr>
              <p:cNvPr id="17" name="直接箭头连接符 16">
                <a:extLst>
                  <a:ext uri="{FF2B5EF4-FFF2-40B4-BE49-F238E27FC236}">
                    <a16:creationId xmlns:a16="http://schemas.microsoft.com/office/drawing/2014/main" id="{64349DB8-D1D5-4575-AA2E-74BDF659C092}"/>
                  </a:ext>
                </a:extLst>
              </p:cNvPr>
              <p:cNvCxnSpPr>
                <a:cxnSpLocks/>
              </p:cNvCxnSpPr>
              <p:nvPr/>
            </p:nvCxnSpPr>
            <p:spPr>
              <a:xfrm flipH="1">
                <a:off x="5162550" y="1955731"/>
                <a:ext cx="433181" cy="310391"/>
              </a:xfrm>
              <a:prstGeom prst="straightConnector1">
                <a:avLst/>
              </a:prstGeom>
              <a:ln w="31750">
                <a:solidFill>
                  <a:srgbClr val="0070C0"/>
                </a:solidFill>
                <a:tailEnd type="triangle"/>
              </a:ln>
            </p:spPr>
            <p:style>
              <a:lnRef idx="3">
                <a:schemeClr val="accent5"/>
              </a:lnRef>
              <a:fillRef idx="0">
                <a:schemeClr val="accent5"/>
              </a:fillRef>
              <a:effectRef idx="2">
                <a:schemeClr val="accent5"/>
              </a:effectRef>
              <a:fontRef idx="minor">
                <a:schemeClr val="tx1"/>
              </a:fontRef>
            </p:style>
          </p:cxnSp>
          <p:sp>
            <p:nvSpPr>
              <p:cNvPr id="18" name="文本框 17">
                <a:extLst>
                  <a:ext uri="{FF2B5EF4-FFF2-40B4-BE49-F238E27FC236}">
                    <a16:creationId xmlns:a16="http://schemas.microsoft.com/office/drawing/2014/main" id="{C731BCCF-7F03-4FC6-8C41-47C2991E2B3A}"/>
                  </a:ext>
                </a:extLst>
              </p:cNvPr>
              <p:cNvSpPr txBox="1"/>
              <p:nvPr/>
            </p:nvSpPr>
            <p:spPr>
              <a:xfrm>
                <a:off x="5531126" y="1751187"/>
                <a:ext cx="1282148" cy="369332"/>
              </a:xfrm>
              <a:prstGeom prst="rect">
                <a:avLst/>
              </a:prstGeom>
              <a:noFill/>
            </p:spPr>
            <p:txBody>
              <a:bodyPr wrap="square" rtlCol="0">
                <a:spAutoFit/>
              </a:bodyPr>
              <a:lstStyle/>
              <a:p>
                <a:r>
                  <a:rPr lang="en-US" altLang="zh-CN" dirty="0">
                    <a:solidFill>
                      <a:srgbClr val="0070C0"/>
                    </a:solidFill>
                  </a:rPr>
                  <a:t>Voiced</a:t>
                </a:r>
                <a:endParaRPr lang="zh-CN" altLang="en-US" dirty="0">
                  <a:solidFill>
                    <a:srgbClr val="0070C0"/>
                  </a:solidFill>
                </a:endParaRPr>
              </a:p>
            </p:txBody>
          </p:sp>
          <p:sp>
            <p:nvSpPr>
              <p:cNvPr id="19" name="文本框 18">
                <a:extLst>
                  <a:ext uri="{FF2B5EF4-FFF2-40B4-BE49-F238E27FC236}">
                    <a16:creationId xmlns:a16="http://schemas.microsoft.com/office/drawing/2014/main" id="{A5EC9E77-62D5-4E87-8E0D-CFB1F9C88C94}"/>
                  </a:ext>
                </a:extLst>
              </p:cNvPr>
              <p:cNvSpPr txBox="1"/>
              <p:nvPr/>
            </p:nvSpPr>
            <p:spPr>
              <a:xfrm>
                <a:off x="6977683" y="3042376"/>
                <a:ext cx="1282148" cy="369332"/>
              </a:xfrm>
              <a:prstGeom prst="rect">
                <a:avLst/>
              </a:prstGeom>
              <a:noFill/>
            </p:spPr>
            <p:txBody>
              <a:bodyPr wrap="square" rtlCol="0">
                <a:spAutoFit/>
              </a:bodyPr>
              <a:lstStyle/>
              <a:p>
                <a:r>
                  <a:rPr lang="en-US" altLang="zh-CN" dirty="0">
                    <a:solidFill>
                      <a:srgbClr val="0070C0"/>
                    </a:solidFill>
                  </a:rPr>
                  <a:t>Unvoiced</a:t>
                </a:r>
                <a:endParaRPr lang="zh-CN" altLang="en-US" dirty="0">
                  <a:solidFill>
                    <a:srgbClr val="0070C0"/>
                  </a:solidFill>
                </a:endParaRPr>
              </a:p>
            </p:txBody>
          </p:sp>
        </p:grpSp>
        <p:cxnSp>
          <p:nvCxnSpPr>
            <p:cNvPr id="11" name="直接箭头连接符 10">
              <a:extLst>
                <a:ext uri="{FF2B5EF4-FFF2-40B4-BE49-F238E27FC236}">
                  <a16:creationId xmlns:a16="http://schemas.microsoft.com/office/drawing/2014/main" id="{61A2312B-409A-4CD2-BC82-B71E91B7B4AE}"/>
                </a:ext>
              </a:extLst>
            </p:cNvPr>
            <p:cNvCxnSpPr>
              <a:cxnSpLocks/>
            </p:cNvCxnSpPr>
            <p:nvPr/>
          </p:nvCxnSpPr>
          <p:spPr>
            <a:xfrm>
              <a:off x="7735957" y="3352074"/>
              <a:ext cx="0" cy="381104"/>
            </a:xfrm>
            <a:prstGeom prst="straightConnector1">
              <a:avLst/>
            </a:prstGeom>
            <a:ln w="31750">
              <a:solidFill>
                <a:srgbClr val="0070C0"/>
              </a:solidFill>
              <a:tailEnd type="triangle"/>
            </a:ln>
          </p:spPr>
          <p:style>
            <a:lnRef idx="3">
              <a:schemeClr val="accent5"/>
            </a:lnRef>
            <a:fillRef idx="0">
              <a:schemeClr val="accent5"/>
            </a:fillRef>
            <a:effectRef idx="2">
              <a:schemeClr val="accent5"/>
            </a:effectRef>
            <a:fontRef idx="minor">
              <a:schemeClr val="tx1"/>
            </a:fontRef>
          </p:style>
        </p:cxnSp>
      </p:grpSp>
      <p:sp>
        <p:nvSpPr>
          <p:cNvPr id="8" name="文本框 7">
            <a:extLst>
              <a:ext uri="{FF2B5EF4-FFF2-40B4-BE49-F238E27FC236}">
                <a16:creationId xmlns:a16="http://schemas.microsoft.com/office/drawing/2014/main" id="{5B378E17-A795-48C1-80AA-90CBCCA61048}"/>
              </a:ext>
            </a:extLst>
          </p:cNvPr>
          <p:cNvSpPr txBox="1"/>
          <p:nvPr/>
        </p:nvSpPr>
        <p:spPr>
          <a:xfrm>
            <a:off x="1010172" y="1366512"/>
            <a:ext cx="2097819" cy="496996"/>
          </a:xfrm>
          <a:prstGeom prst="rect">
            <a:avLst/>
          </a:prstGeom>
          <a:noFill/>
        </p:spPr>
        <p:txBody>
          <a:bodyPr wrap="square" rtlCol="0">
            <a:spAutoFit/>
          </a:bodyPr>
          <a:lstStyle/>
          <a:p>
            <a:pPr>
              <a:lnSpc>
                <a:spcPct val="150000"/>
              </a:lnSpc>
              <a:spcBef>
                <a:spcPts val="1800"/>
              </a:spcBef>
              <a:spcAft>
                <a:spcPts val="1800"/>
              </a:spcAft>
            </a:pPr>
            <a:r>
              <a:rPr lang="en-US" altLang="zh-CN" sz="2000" dirty="0">
                <a:latin typeface="Arial" panose="020B0604020202020204" pitchFamily="34" charset="0"/>
                <a:cs typeface="Arial" panose="020B0604020202020204" pitchFamily="34" charset="0"/>
              </a:rPr>
              <a:t>1. &amp; 2. Time plot.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40462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790793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DE5000"/>
                </a:solidFill>
                <a:latin typeface="Georgia" panose="02040502050405020303" pitchFamily="18" charset="0"/>
                <a:ea typeface="Yu Gothic UI Semibold" panose="020B0700000000000000" pitchFamily="34" charset="-128"/>
                <a:cs typeface="+mj-cs"/>
              </a:rPr>
              <a:t>Voiced and Unvoiced Speech Sounds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2</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pic>
        <p:nvPicPr>
          <p:cNvPr id="3" name="图片 2">
            <a:extLst>
              <a:ext uri="{FF2B5EF4-FFF2-40B4-BE49-F238E27FC236}">
                <a16:creationId xmlns:a16="http://schemas.microsoft.com/office/drawing/2014/main" id="{EC49B308-91AF-4D33-8B41-18312B154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633" y="1968953"/>
            <a:ext cx="5851200" cy="4388400"/>
          </a:xfrm>
          <a:prstGeom prst="rect">
            <a:avLst/>
          </a:prstGeom>
        </p:spPr>
      </p:pic>
      <p:sp>
        <p:nvSpPr>
          <p:cNvPr id="20" name="文本框 19">
            <a:extLst>
              <a:ext uri="{FF2B5EF4-FFF2-40B4-BE49-F238E27FC236}">
                <a16:creationId xmlns:a16="http://schemas.microsoft.com/office/drawing/2014/main" id="{0F2BF2B2-E131-4A9C-B773-2BB1E9956149}"/>
              </a:ext>
            </a:extLst>
          </p:cNvPr>
          <p:cNvSpPr txBox="1"/>
          <p:nvPr/>
        </p:nvSpPr>
        <p:spPr>
          <a:xfrm>
            <a:off x="691738" y="1232201"/>
            <a:ext cx="3820627"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3"/>
            </a:pPr>
            <a:r>
              <a:rPr lang="en-US" altLang="zh-CN" sz="2000" dirty="0">
                <a:latin typeface="Arial" panose="020B0604020202020204" pitchFamily="34" charset="0"/>
                <a:cs typeface="Arial" panose="020B0604020202020204" pitchFamily="34" charset="0"/>
              </a:rPr>
              <a:t>Spectrum</a:t>
            </a:r>
            <a:r>
              <a:rPr lang="en-US" altLang="zh-CN" sz="1800" dirty="0">
                <a:effectLst/>
                <a:latin typeface="Arial" panose="020B0604020202020204" pitchFamily="34" charset="0"/>
                <a:ea typeface="宋体" panose="02010600030101010101" pitchFamily="2" charset="-122"/>
                <a:cs typeface="Arial" panose="020B0604020202020204" pitchFamily="34" charset="0"/>
              </a:rPr>
              <a:t> </a:t>
            </a:r>
            <a:r>
              <a:rPr lang="en-US" altLang="zh-CN" sz="2000" dirty="0">
                <a:latin typeface="Arial" panose="020B0604020202020204" pitchFamily="34" charset="0"/>
                <a:cs typeface="Arial" panose="020B0604020202020204" pitchFamily="34" charset="0"/>
              </a:rPr>
              <a:t>for</a:t>
            </a:r>
            <a:r>
              <a:rPr lang="en-US" altLang="zh-CN" sz="1800" dirty="0">
                <a:effectLst/>
                <a:latin typeface="Arial" panose="020B0604020202020204" pitchFamily="34" charset="0"/>
                <a:ea typeface="宋体" panose="02010600030101010101" pitchFamily="2" charset="-122"/>
                <a:cs typeface="Arial" panose="020B0604020202020204" pitchFamily="34" charset="0"/>
              </a:rPr>
              <a:t> </a:t>
            </a:r>
            <a:r>
              <a:rPr lang="en-US" altLang="zh-CN" sz="2000" dirty="0">
                <a:latin typeface="Arial" panose="020B0604020202020204" pitchFamily="34" charset="0"/>
                <a:cs typeface="Arial" panose="020B0604020202020204" pitchFamily="34" charset="0"/>
              </a:rPr>
              <a:t>a voiced</a:t>
            </a:r>
            <a:r>
              <a:rPr lang="en-US" altLang="zh-CN" sz="1800" dirty="0">
                <a:effectLst/>
                <a:latin typeface="Arial" panose="020B0604020202020204" pitchFamily="34" charset="0"/>
                <a:ea typeface="宋体" panose="02010600030101010101" pitchFamily="2" charset="-122"/>
                <a:cs typeface="Arial" panose="020B0604020202020204" pitchFamily="34" charset="0"/>
              </a:rPr>
              <a:t> </a:t>
            </a:r>
            <a:r>
              <a:rPr lang="en-US" altLang="zh-CN" sz="2000" dirty="0">
                <a:latin typeface="Arial" panose="020B0604020202020204" pitchFamily="34" charset="0"/>
                <a:cs typeface="Arial" panose="020B0604020202020204" pitchFamily="34" charset="0"/>
              </a:rPr>
              <a:t>frame.</a:t>
            </a:r>
            <a:endParaRPr lang="zh-CN" altLang="en-US" sz="2000"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223BA7F8-63E7-40AD-93CC-B8539FD0642F}"/>
              </a:ext>
            </a:extLst>
          </p:cNvPr>
          <p:cNvSpPr txBox="1"/>
          <p:nvPr/>
        </p:nvSpPr>
        <p:spPr>
          <a:xfrm>
            <a:off x="1726336" y="2344721"/>
            <a:ext cx="2868433" cy="2862322"/>
          </a:xfrm>
          <a:prstGeom prst="rect">
            <a:avLst/>
          </a:prstGeom>
          <a:noFill/>
        </p:spPr>
        <p:txBody>
          <a:bodyPr wrap="square" rtlCol="0">
            <a:spAutoFit/>
          </a:bodyPr>
          <a:lstStyle/>
          <a:p>
            <a:pPr>
              <a:lnSpc>
                <a:spcPct val="150000"/>
              </a:lnSpc>
              <a:spcBef>
                <a:spcPts val="1800"/>
              </a:spcBef>
              <a:spcAft>
                <a:spcPts val="1800"/>
              </a:spcAft>
            </a:pPr>
            <a:r>
              <a:rPr lang="en-US" altLang="zh-CN" sz="2000" dirty="0">
                <a:latin typeface="Arial" panose="020B0604020202020204" pitchFamily="34" charset="0"/>
                <a:cs typeface="Arial" panose="020B0604020202020204" pitchFamily="34" charset="0"/>
              </a:rPr>
              <a:t>x = d[‘</a:t>
            </a:r>
            <a:r>
              <a:rPr lang="en-US" altLang="zh-CN" sz="2000" dirty="0" err="1">
                <a:latin typeface="Arial" panose="020B0604020202020204" pitchFamily="34" charset="0"/>
                <a:cs typeface="Arial" panose="020B0604020202020204" pitchFamily="34" charset="0"/>
              </a:rPr>
              <a:t>male_short</a:t>
            </a:r>
            <a:r>
              <a:rPr lang="en-US" altLang="zh-CN" sz="2000" dirty="0">
                <a:latin typeface="Arial" panose="020B0604020202020204" pitchFamily="34" charset="0"/>
                <a:cs typeface="Arial" panose="020B0604020202020204" pitchFamily="34" charset="0"/>
              </a:rPr>
              <a:t>’]</a:t>
            </a:r>
          </a:p>
          <a:p>
            <a:pPr>
              <a:spcBef>
                <a:spcPts val="1800"/>
              </a:spcBef>
              <a:spcAft>
                <a:spcPts val="1800"/>
              </a:spcAft>
            </a:pPr>
            <a:r>
              <a:rPr lang="en-US" altLang="zh-CN" sz="2000" dirty="0">
                <a:latin typeface="Arial" panose="020B0604020202020204" pitchFamily="34" charset="0"/>
                <a:cs typeface="Arial" panose="020B0604020202020204" pitchFamily="34" charset="0"/>
              </a:rPr>
              <a:t>s = 1000</a:t>
            </a:r>
          </a:p>
          <a:p>
            <a:pPr>
              <a:spcBef>
                <a:spcPts val="1800"/>
              </a:spcBef>
              <a:spcAft>
                <a:spcPts val="1800"/>
              </a:spcAft>
            </a:pPr>
            <a:r>
              <a:rPr lang="en-US" altLang="zh-CN" sz="2000" dirty="0">
                <a:latin typeface="Arial" panose="020B0604020202020204" pitchFamily="34" charset="0"/>
                <a:cs typeface="Arial" panose="020B0604020202020204" pitchFamily="34" charset="0"/>
              </a:rPr>
              <a:t>N = 256</a:t>
            </a:r>
          </a:p>
          <a:p>
            <a:pPr>
              <a:spcBef>
                <a:spcPts val="1800"/>
              </a:spcBef>
              <a:spcAft>
                <a:spcPts val="1800"/>
              </a:spcAft>
            </a:pPr>
            <a:r>
              <a:rPr lang="en-US" altLang="zh-CN" sz="2000" dirty="0">
                <a:latin typeface="Arial" panose="020B0604020202020204" pitchFamily="34" charset="0"/>
                <a:cs typeface="Arial" panose="020B0604020202020204" pitchFamily="34" charset="0"/>
              </a:rPr>
              <a:t>fs = 8000</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6977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790793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DE5000"/>
                </a:solidFill>
                <a:latin typeface="Georgia" panose="02040502050405020303" pitchFamily="18" charset="0"/>
                <a:ea typeface="Yu Gothic UI Semibold" panose="020B0700000000000000" pitchFamily="34" charset="-128"/>
                <a:cs typeface="+mj-cs"/>
              </a:rPr>
              <a:t>Voiced and Unvoiced Speech Sounds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2</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FBC3B58-8584-4BC8-B21F-EA90C5A193AF}"/>
                  </a:ext>
                </a:extLst>
              </p:cNvPr>
              <p:cNvSpPr txBox="1"/>
              <p:nvPr/>
            </p:nvSpPr>
            <p:spPr>
              <a:xfrm>
                <a:off x="2081682" y="1862593"/>
                <a:ext cx="9244733" cy="4060984"/>
              </a:xfrm>
              <a:prstGeom prst="rect">
                <a:avLst/>
              </a:prstGeom>
              <a:noFill/>
            </p:spPr>
            <p:txBody>
              <a:bodyPr wrap="square" rtlCol="0">
                <a:spAutoFit/>
              </a:bodyPr>
              <a:lstStyle/>
              <a:p>
                <a:pPr marL="457200" indent="-457200">
                  <a:lnSpc>
                    <a:spcPct val="150000"/>
                  </a:lnSpc>
                  <a:buFont typeface="+mj-lt"/>
                  <a:buAutoNum type="arabicPeriod" startAt="4"/>
                </a:pPr>
                <a:r>
                  <a:rPr lang="en-US" altLang="zh-CN" sz="2000" dirty="0">
                    <a:latin typeface="Arial" panose="020B0604020202020204" pitchFamily="34" charset="0"/>
                    <a:cs typeface="Arial" panose="020B0604020202020204" pitchFamily="34" charset="0"/>
                  </a:rPr>
                  <a:t>The third element in the FFT vector,</a:t>
                </a: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𝑋</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3</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−1</m:t>
                          </m:r>
                        </m:sup>
                        <m:e>
                          <m:r>
                            <a:rPr lang="en-US" altLang="zh-CN" sz="2000" b="0" i="1" smtClean="0">
                              <a:latin typeface="Cambria Math" panose="02040503050406030204" pitchFamily="18" charset="0"/>
                            </a:rPr>
                            <m:t>𝑥</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−3</m:t>
                              </m:r>
                              <m:r>
                                <a:rPr lang="en-US" altLang="zh-CN" sz="2000" i="1">
                                  <a:latin typeface="Cambria Math" panose="02040503050406030204" pitchFamily="18" charset="0"/>
                                </a:rPr>
                                <m:t>𝑗</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r>
                                    <a:rPr lang="zh-CN" altLang="en-US" sz="2000" b="0" i="1" smtClean="0">
                                      <a:latin typeface="Cambria Math" panose="02040503050406030204" pitchFamily="18" charset="0"/>
                                    </a:rPr>
                                    <m:t>𝜋</m:t>
                                  </m:r>
                                </m:num>
                                <m:den>
                                  <m:r>
                                    <a:rPr lang="en-US" altLang="zh-CN" sz="2000" b="0" i="1" smtClean="0">
                                      <a:latin typeface="Cambria Math" panose="02040503050406030204" pitchFamily="18" charset="0"/>
                                    </a:rPr>
                                    <m:t>𝑁</m:t>
                                  </m:r>
                                </m:den>
                              </m:f>
                              <m:r>
                                <a:rPr lang="en-US" altLang="zh-CN" sz="2000" b="0" i="1" smtClean="0">
                                  <a:latin typeface="Cambria Math" panose="02040503050406030204" pitchFamily="18" charset="0"/>
                                </a:rPr>
                                <m:t>𝑛</m:t>
                              </m:r>
                            </m:sup>
                          </m:sSup>
                        </m:e>
                      </m:nary>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	Corresponding analog frequency:</a:t>
                </a:r>
              </a:p>
              <a:p>
                <a:pPr>
                  <a:lnSpc>
                    <a:spcPct val="150000"/>
                  </a:lnSpc>
                </a:pPr>
                <a14:m>
                  <m:oMathPara xmlns:m="http://schemas.openxmlformats.org/officeDocument/2006/math">
                    <m:oMathParaPr>
                      <m:jc m:val="centerGroup"/>
                    </m:oMathParaPr>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3−1</m:t>
                          </m:r>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𝑓</m:t>
                              </m:r>
                            </m:e>
                            <m:sub>
                              <m:r>
                                <a:rPr lang="en-US" altLang="zh-CN" sz="2000" b="0" i="1" smtClean="0">
                                  <a:latin typeface="Cambria Math" panose="02040503050406030204" pitchFamily="18" charset="0"/>
                                  <a:ea typeface="Cambria Math" panose="02040503050406030204" pitchFamily="18" charset="0"/>
                                </a:rPr>
                                <m:t>𝑠</m:t>
                              </m:r>
                            </m:sub>
                          </m:sSub>
                        </m:num>
                        <m:den>
                          <m:r>
                            <a:rPr lang="en-US" altLang="zh-CN" sz="2000" b="0" i="1" smtClean="0">
                              <a:latin typeface="Cambria Math" panose="02040503050406030204" pitchFamily="18" charset="0"/>
                              <a:ea typeface="Cambria Math" panose="02040503050406030204" pitchFamily="18" charset="0"/>
                            </a:rPr>
                            <m:t>𝑁</m:t>
                          </m:r>
                        </m:den>
                      </m:f>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3−1</m:t>
                          </m:r>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8000</m:t>
                          </m:r>
                        </m:num>
                        <m:den>
                          <m:r>
                            <a:rPr lang="en-US" altLang="zh-CN" sz="2000" b="0" i="1" smtClean="0">
                              <a:latin typeface="Cambria Math" panose="02040503050406030204" pitchFamily="18" charset="0"/>
                              <a:ea typeface="Cambria Math" panose="02040503050406030204" pitchFamily="18" charset="0"/>
                            </a:rPr>
                            <m:t>256</m:t>
                          </m:r>
                        </m:den>
                      </m:f>
                      <m:r>
                        <a:rPr lang="en-US" altLang="zh-CN" sz="2000" b="0" i="1" smtClean="0">
                          <a:latin typeface="Cambria Math" panose="02040503050406030204" pitchFamily="18" charset="0"/>
                          <a:ea typeface="Cambria Math" panose="02040503050406030204" pitchFamily="18" charset="0"/>
                        </a:rPr>
                        <m:t>=62.5</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Hz</m:t>
                      </m:r>
                    </m:oMath>
                  </m:oMathPara>
                </a14:m>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marL="457200" indent="-457200" algn="just">
                  <a:lnSpc>
                    <a:spcPct val="150000"/>
                  </a:lnSpc>
                  <a:buFont typeface="+mj-lt"/>
                  <a:buAutoNum type="arabicPeriod" startAt="5"/>
                </a:pPr>
                <a:r>
                  <a:rPr lang="en-US" altLang="zh-CN" sz="2000" dirty="0">
                    <a:latin typeface="Arial" panose="020B0604020202020204" pitchFamily="34" charset="0"/>
                    <a:cs typeface="Arial" panose="020B0604020202020204" pitchFamily="34" charset="0"/>
                  </a:rPr>
                  <a:t>The fundamental frequency (pitch): </a:t>
                </a:r>
                <a:r>
                  <a:rPr lang="en-US" altLang="zh-CN" sz="2000" b="0" i="0" dirty="0">
                    <a:latin typeface="Arial" panose="020B0604020202020204" pitchFamily="34" charset="0"/>
                    <a:cs typeface="Arial" panose="020B0604020202020204" pitchFamily="34" charset="0"/>
                  </a:rPr>
                  <a:t>687.5 Hz</a:t>
                </a:r>
              </a:p>
            </p:txBody>
          </p:sp>
        </mc:Choice>
        <mc:Fallback xmlns="">
          <p:sp>
            <p:nvSpPr>
              <p:cNvPr id="9" name="文本框 8">
                <a:extLst>
                  <a:ext uri="{FF2B5EF4-FFF2-40B4-BE49-F238E27FC236}">
                    <a16:creationId xmlns:a16="http://schemas.microsoft.com/office/drawing/2014/main" id="{5FBC3B58-8584-4BC8-B21F-EA90C5A193AF}"/>
                  </a:ext>
                </a:extLst>
              </p:cNvPr>
              <p:cNvSpPr txBox="1">
                <a:spLocks noRot="1" noChangeAspect="1" noMove="1" noResize="1" noEditPoints="1" noAdjustHandles="1" noChangeArrowheads="1" noChangeShapeType="1" noTextEdit="1"/>
              </p:cNvSpPr>
              <p:nvPr/>
            </p:nvSpPr>
            <p:spPr>
              <a:xfrm>
                <a:off x="2081682" y="1862593"/>
                <a:ext cx="9244733" cy="4060984"/>
              </a:xfrm>
              <a:prstGeom prst="rect">
                <a:avLst/>
              </a:prstGeom>
              <a:blipFill>
                <a:blip r:embed="rId3"/>
                <a:stretch>
                  <a:fillRect l="-593" b="-18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677079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790793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DE5000"/>
                </a:solidFill>
                <a:latin typeface="Georgia" panose="02040502050405020303" pitchFamily="18" charset="0"/>
                <a:ea typeface="Yu Gothic UI Semibold" panose="020B0700000000000000" pitchFamily="34" charset="-128"/>
                <a:cs typeface="+mj-cs"/>
              </a:rPr>
              <a:t>Voiced and Unvoiced Speech Sounds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2</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FBC3B58-8584-4BC8-B21F-EA90C5A193AF}"/>
                  </a:ext>
                </a:extLst>
              </p:cNvPr>
              <p:cNvSpPr txBox="1"/>
              <p:nvPr/>
            </p:nvSpPr>
            <p:spPr>
              <a:xfrm>
                <a:off x="1475396" y="1554480"/>
                <a:ext cx="9244733" cy="4447821"/>
              </a:xfrm>
              <a:prstGeom prst="rect">
                <a:avLst/>
              </a:prstGeom>
              <a:noFill/>
            </p:spPr>
            <p:txBody>
              <a:bodyPr wrap="square" rtlCol="0">
                <a:spAutoFit/>
              </a:bodyPr>
              <a:lstStyle/>
              <a:p>
                <a:pPr marL="457200" indent="-457200">
                  <a:lnSpc>
                    <a:spcPct val="150000"/>
                  </a:lnSpc>
                  <a:buFont typeface="+mj-lt"/>
                  <a:buAutoNum type="arabicPeriod" startAt="6"/>
                </a:pPr>
                <a:r>
                  <a:rPr lang="en-US" altLang="zh-CN" sz="2000" dirty="0">
                    <a:latin typeface="Arial" panose="020B0604020202020204" pitchFamily="34" charset="0"/>
                    <a:cs typeface="Arial" panose="020B0604020202020204" pitchFamily="34" charset="0"/>
                  </a:rPr>
                  <a:t>Appropriate frame length: </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=256</m:t>
                    </m:r>
                  </m:oMath>
                </a14:m>
                <a:r>
                  <a:rPr lang="en-US" altLang="zh-CN" sz="2000" dirty="0">
                    <a:latin typeface="Arial" panose="020B0604020202020204" pitchFamily="34" charset="0"/>
                    <a:cs typeface="Arial" panose="020B0604020202020204" pitchFamily="34" charset="0"/>
                  </a:rPr>
                  <a:t>, </a:t>
                </a: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𝑁</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𝑠</m:t>
                            </m:r>
                          </m:sub>
                        </m:sSub>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256</m:t>
                        </m:r>
                      </m:num>
                      <m:den>
                        <m:r>
                          <a:rPr lang="en-US" altLang="zh-CN" sz="2000" b="0" i="1" smtClean="0">
                            <a:latin typeface="Cambria Math" panose="02040503050406030204" pitchFamily="18" charset="0"/>
                          </a:rPr>
                          <m:t>8000</m:t>
                        </m:r>
                      </m:den>
                    </m:f>
                    <m:r>
                      <a:rPr lang="en-US" altLang="zh-CN" sz="2000" b="0" i="1" smtClean="0">
                        <a:latin typeface="Cambria Math" panose="02040503050406030204" pitchFamily="18" charset="0"/>
                      </a:rPr>
                      <m:t>=32 </m:t>
                    </m:r>
                    <m:r>
                      <m:rPr>
                        <m:sty m:val="p"/>
                      </m:rPr>
                      <a:rPr lang="en-US" altLang="zh-CN" sz="2000" b="0" i="0" smtClean="0">
                        <a:latin typeface="Cambria Math" panose="02040503050406030204" pitchFamily="18" charset="0"/>
                      </a:rPr>
                      <m:t>ms</m:t>
                    </m:r>
                  </m:oMath>
                </a14:m>
                <a:r>
                  <a:rPr lang="en-US" altLang="zh-CN" sz="2000" dirty="0">
                    <a:latin typeface="Arial" panose="020B0604020202020204" pitchFamily="34" charset="0"/>
                    <a:cs typeface="Arial" panose="020B0604020202020204" pitchFamily="34" charset="0"/>
                  </a:rPr>
                  <a:t>. </a:t>
                </a:r>
                <a:r>
                  <a:rPr lang="zh-CN" altLang="zh-CN" sz="2000" dirty="0">
                    <a:latin typeface="Arial" panose="020B0604020202020204" pitchFamily="34" charset="0"/>
                    <a:cs typeface="Arial" panose="020B0604020202020204" pitchFamily="34" charset="0"/>
                  </a:rPr>
                  <a:t>Given</a:t>
                </a:r>
                <a:endParaRPr lang="en-US" altLang="zh-CN" sz="2000" dirty="0">
                  <a:latin typeface="Arial" panose="020B0604020202020204" pitchFamily="34" charset="0"/>
                  <a:cs typeface="Arial" panose="020B0604020202020204" pitchFamily="34" charset="0"/>
                </a:endParaRPr>
              </a:p>
              <a:p>
                <a:pPr marL="457200" indent="-457200">
                  <a:lnSpc>
                    <a:spcPct val="150000"/>
                  </a:lnSpc>
                  <a:buFont typeface="+mj-lt"/>
                  <a:buAutoNum type="arabicPeriod" startAt="6"/>
                </a:pPr>
                <a:endParaRPr lang="en-US" altLang="zh-CN" sz="2000" dirty="0">
                  <a:solidFill>
                    <a:srgbClr val="A9B7C6"/>
                  </a:solidFill>
                  <a:latin typeface="Arial" panose="020B0604020202020204" pitchFamily="34" charset="0"/>
                  <a:cs typeface="Arial" panose="020B0604020202020204" pitchFamily="34" charset="0"/>
                </a:endParaRPr>
              </a:p>
              <a:p>
                <a:pPr algn="ctr">
                  <a:lnSpc>
                    <a:spcPct val="150000"/>
                  </a:lnSpc>
                </a:pPr>
                <a:r>
                  <a:rPr lang="en-US" altLang="zh-CN" sz="2000" dirty="0">
                    <a:solidFill>
                      <a:srgbClr val="A9B7C6"/>
                    </a:solidFill>
                    <a:latin typeface="Arial" panose="020B0604020202020204" pitchFamily="34" charset="0"/>
                    <a:cs typeface="Arial" panose="020B0604020202020204" pitchFamily="34" charset="0"/>
                  </a:rPr>
                  <a:t>	</a:t>
                </a:r>
                <a14:m>
                  <m:oMath xmlns:m="http://schemas.openxmlformats.org/officeDocument/2006/math">
                    <m:r>
                      <a:rPr lang="zh-CN" altLang="zh-CN" sz="2000" i="1" dirty="0" smtClean="0">
                        <a:latin typeface="Cambria Math" panose="02040503050406030204" pitchFamily="18" charset="0"/>
                      </a:rPr>
                      <m:t>𝐹𝑟𝑒𝑞𝑢𝑒𝑛𝑐𝑦</m:t>
                    </m:r>
                    <m:r>
                      <a:rPr lang="zh-CN" altLang="zh-CN" sz="2000" i="1" dirty="0" smtClean="0">
                        <a:latin typeface="Cambria Math" panose="02040503050406030204" pitchFamily="18" charset="0"/>
                      </a:rPr>
                      <m:t> </m:t>
                    </m:r>
                    <m:r>
                      <a:rPr lang="zh-CN" altLang="zh-CN" sz="2000" i="1" dirty="0">
                        <a:latin typeface="Cambria Math" panose="02040503050406030204" pitchFamily="18" charset="0"/>
                      </a:rPr>
                      <m:t>𝑅𝑒𝑠𝑜𝑙𝑢𝑡𝑖𝑜𝑛</m:t>
                    </m:r>
                    <m:r>
                      <a:rPr lang="zh-CN" altLang="zh-CN" sz="2000" i="1" dirty="0">
                        <a:latin typeface="Cambria Math" panose="02040503050406030204" pitchFamily="18" charset="0"/>
                      </a:rPr>
                      <m:t> = </m:t>
                    </m:r>
                    <m:r>
                      <a:rPr lang="zh-CN" altLang="zh-CN" sz="2000" i="1" dirty="0">
                        <a:latin typeface="Cambria Math" panose="02040503050406030204" pitchFamily="18" charset="0"/>
                      </a:rPr>
                      <m:t>𝐹𝑢𝑛𝑑𝑒𝑚𝑒𝑛𝑡𝑎𝑙</m:t>
                    </m:r>
                    <m:r>
                      <a:rPr lang="zh-CN" altLang="zh-CN" sz="2000" i="1" dirty="0">
                        <a:latin typeface="Cambria Math" panose="02040503050406030204" pitchFamily="18" charset="0"/>
                      </a:rPr>
                      <m:t> </m:t>
                    </m:r>
                    <m:r>
                      <a:rPr lang="zh-CN" altLang="zh-CN" sz="2000" i="1" dirty="0">
                        <a:latin typeface="Cambria Math" panose="02040503050406030204" pitchFamily="18" charset="0"/>
                      </a:rPr>
                      <m:t>𝐹𝑟𝑒𝑞𝑢𝑒𝑛𝑐𝑦</m:t>
                    </m:r>
                    <m:r>
                      <a:rPr lang="zh-CN" altLang="zh-CN" sz="2000" i="1" dirty="0">
                        <a:latin typeface="Cambria Math" panose="02040503050406030204" pitchFamily="18" charset="0"/>
                      </a:rPr>
                      <m:t> / </m:t>
                    </m:r>
                    <m:r>
                      <a:rPr lang="zh-CN" altLang="zh-CN" sz="2000" i="1" dirty="0" smtClean="0">
                        <a:latin typeface="Cambria Math" panose="02040503050406030204" pitchFamily="18" charset="0"/>
                      </a:rPr>
                      <m:t>𝑁</m:t>
                    </m:r>
                  </m:oMath>
                </a14:m>
                <a:r>
                  <a:rPr lang="en-US" altLang="zh-CN" sz="2000" dirty="0">
                    <a:latin typeface="Arial" panose="020B0604020202020204" pitchFamily="34" charset="0"/>
                    <a:cs typeface="Arial" panose="020B0604020202020204" pitchFamily="34" charset="0"/>
                  </a:rPr>
                  <a:t>,</a:t>
                </a:r>
              </a:p>
              <a:p>
                <a:pPr algn="ctr">
                  <a:lnSpc>
                    <a:spcPct val="150000"/>
                  </a:lnSpc>
                </a:pPr>
                <a:endParaRPr lang="en-US" altLang="zh-CN" sz="2000" dirty="0">
                  <a:latin typeface="Arial" panose="020B0604020202020204" pitchFamily="34" charset="0"/>
                  <a:cs typeface="Arial" panose="020B0604020202020204" pitchFamily="34" charset="0"/>
                </a:endParaRPr>
              </a:p>
              <a:p>
                <a:pPr lvl="1" algn="just">
                  <a:lnSpc>
                    <a:spcPct val="150000"/>
                  </a:lnSpc>
                </a:pPr>
                <a:r>
                  <a:rPr lang="zh-CN" altLang="zh-CN" sz="2000" dirty="0">
                    <a:latin typeface="Arial" panose="020B0604020202020204" pitchFamily="34" charset="0"/>
                    <a:cs typeface="Arial" panose="020B0604020202020204" pitchFamily="34" charset="0"/>
                  </a:rPr>
                  <a:t>a smaller frame length will result in a higher frequency resolution. However, we cannot make full use of the statistic characteristics of the signal in this case since only a small part of the signal is considered. An extreme opposite case is that the entire signal is processed within one long single frame.</a:t>
                </a:r>
              </a:p>
              <a:p>
                <a:pPr>
                  <a:lnSpc>
                    <a:spcPct val="150000"/>
                  </a:lnSpc>
                </a:pPr>
                <a:endParaRPr lang="zh-CN" altLang="en-US" sz="2000" dirty="0">
                  <a:latin typeface="Arial" panose="020B0604020202020204" pitchFamily="34" charset="0"/>
                  <a:cs typeface="Arial" panose="020B0604020202020204" pitchFamily="34" charset="0"/>
                </a:endParaRPr>
              </a:p>
            </p:txBody>
          </p:sp>
        </mc:Choice>
        <mc:Fallback xmlns="">
          <p:sp>
            <p:nvSpPr>
              <p:cNvPr id="9" name="文本框 8">
                <a:extLst>
                  <a:ext uri="{FF2B5EF4-FFF2-40B4-BE49-F238E27FC236}">
                    <a16:creationId xmlns:a16="http://schemas.microsoft.com/office/drawing/2014/main" id="{5FBC3B58-8584-4BC8-B21F-EA90C5A193AF}"/>
                  </a:ext>
                </a:extLst>
              </p:cNvPr>
              <p:cNvSpPr txBox="1">
                <a:spLocks noRot="1" noChangeAspect="1" noMove="1" noResize="1" noEditPoints="1" noAdjustHandles="1" noChangeArrowheads="1" noChangeShapeType="1" noTextEdit="1"/>
              </p:cNvSpPr>
              <p:nvPr/>
            </p:nvSpPr>
            <p:spPr>
              <a:xfrm>
                <a:off x="1475396" y="1554480"/>
                <a:ext cx="9244733" cy="4447821"/>
              </a:xfrm>
              <a:prstGeom prst="rect">
                <a:avLst/>
              </a:prstGeom>
              <a:blipFill>
                <a:blip r:embed="rId3"/>
                <a:stretch>
                  <a:fillRect l="-593" r="-6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396723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790793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DE5000"/>
                </a:solidFill>
                <a:latin typeface="Georgia" panose="02040502050405020303" pitchFamily="18" charset="0"/>
                <a:ea typeface="Yu Gothic UI Semibold" panose="020B0700000000000000" pitchFamily="34" charset="-128"/>
                <a:cs typeface="+mj-cs"/>
              </a:rPr>
              <a:t>Voiced and Unvoiced Speech Sounds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2</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20" name="文本框 19">
            <a:extLst>
              <a:ext uri="{FF2B5EF4-FFF2-40B4-BE49-F238E27FC236}">
                <a16:creationId xmlns:a16="http://schemas.microsoft.com/office/drawing/2014/main" id="{0F2BF2B2-E131-4A9C-B773-2BB1E9956149}"/>
              </a:ext>
            </a:extLst>
          </p:cNvPr>
          <p:cNvSpPr txBox="1"/>
          <p:nvPr/>
        </p:nvSpPr>
        <p:spPr>
          <a:xfrm>
            <a:off x="691738" y="1232201"/>
            <a:ext cx="6712914"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7"/>
            </a:pPr>
            <a:r>
              <a:rPr lang="en-US" altLang="zh-CN" sz="2000" dirty="0">
                <a:latin typeface="Arial" panose="020B0604020202020204" pitchFamily="34" charset="0"/>
                <a:cs typeface="Arial" panose="020B0604020202020204" pitchFamily="34" charset="0"/>
              </a:rPr>
              <a:t>Replace </a:t>
            </a:r>
            <a:r>
              <a:rPr lang="en-US" altLang="zh-CN" sz="2000" dirty="0" err="1">
                <a:latin typeface="Arial" panose="020B0604020202020204" pitchFamily="34" charset="0"/>
                <a:cs typeface="Arial" panose="020B0604020202020204" pitchFamily="34" charset="0"/>
              </a:rPr>
              <a:t>hanning</a:t>
            </a:r>
            <a:r>
              <a:rPr lang="en-US" altLang="zh-CN" sz="2000" dirty="0">
                <a:latin typeface="Arial" panose="020B0604020202020204" pitchFamily="34" charset="0"/>
                <a:cs typeface="Arial" panose="020B0604020202020204" pitchFamily="34" charset="0"/>
              </a:rPr>
              <a:t> window with a rectangular window.</a:t>
            </a:r>
            <a:endParaRPr lang="zh-CN" altLang="en-US" sz="2000" dirty="0">
              <a:latin typeface="Arial" panose="020B0604020202020204" pitchFamily="34" charset="0"/>
              <a:cs typeface="Arial" panose="020B0604020202020204" pitchFamily="34" charset="0"/>
            </a:endParaRPr>
          </a:p>
        </p:txBody>
      </p:sp>
      <p:grpSp>
        <p:nvGrpSpPr>
          <p:cNvPr id="9" name="组合 8">
            <a:extLst>
              <a:ext uri="{FF2B5EF4-FFF2-40B4-BE49-F238E27FC236}">
                <a16:creationId xmlns:a16="http://schemas.microsoft.com/office/drawing/2014/main" id="{8313D856-271C-4A4C-B7D9-962E8EEA83BB}"/>
              </a:ext>
            </a:extLst>
          </p:cNvPr>
          <p:cNvGrpSpPr/>
          <p:nvPr/>
        </p:nvGrpSpPr>
        <p:grpSpPr>
          <a:xfrm>
            <a:off x="952500" y="1845799"/>
            <a:ext cx="10493934" cy="3780000"/>
            <a:chOff x="786540" y="2352208"/>
            <a:chExt cx="10493934" cy="3780000"/>
          </a:xfrm>
        </p:grpSpPr>
        <p:grpSp>
          <p:nvGrpSpPr>
            <p:cNvPr id="7" name="组合 6">
              <a:extLst>
                <a:ext uri="{FF2B5EF4-FFF2-40B4-BE49-F238E27FC236}">
                  <a16:creationId xmlns:a16="http://schemas.microsoft.com/office/drawing/2014/main" id="{0A0263FB-ACAA-43AD-9428-F71CA54815A6}"/>
                </a:ext>
              </a:extLst>
            </p:cNvPr>
            <p:cNvGrpSpPr/>
            <p:nvPr/>
          </p:nvGrpSpPr>
          <p:grpSpPr>
            <a:xfrm>
              <a:off x="786540" y="2352208"/>
              <a:ext cx="5040000" cy="3780000"/>
              <a:chOff x="786540" y="2352208"/>
              <a:chExt cx="5040000" cy="3780000"/>
            </a:xfrm>
          </p:grpSpPr>
          <p:pic>
            <p:nvPicPr>
              <p:cNvPr id="13" name="图片 12">
                <a:extLst>
                  <a:ext uri="{FF2B5EF4-FFF2-40B4-BE49-F238E27FC236}">
                    <a16:creationId xmlns:a16="http://schemas.microsoft.com/office/drawing/2014/main" id="{193345D8-9EBB-419E-9722-CE53B73EA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540" y="2352208"/>
                <a:ext cx="5040000" cy="3780000"/>
              </a:xfrm>
              <a:prstGeom prst="rect">
                <a:avLst/>
              </a:prstGeom>
            </p:spPr>
          </p:pic>
          <p:sp>
            <p:nvSpPr>
              <p:cNvPr id="14" name="文本框 13">
                <a:extLst>
                  <a:ext uri="{FF2B5EF4-FFF2-40B4-BE49-F238E27FC236}">
                    <a16:creationId xmlns:a16="http://schemas.microsoft.com/office/drawing/2014/main" id="{954574BC-ED05-448F-8110-B7CABB2B3D95}"/>
                  </a:ext>
                </a:extLst>
              </p:cNvPr>
              <p:cNvSpPr txBox="1"/>
              <p:nvPr/>
            </p:nvSpPr>
            <p:spPr>
              <a:xfrm>
                <a:off x="2579892" y="2352208"/>
                <a:ext cx="2320099" cy="416011"/>
              </a:xfrm>
              <a:prstGeom prst="rect">
                <a:avLst/>
              </a:prstGeom>
              <a:noFill/>
            </p:spPr>
            <p:txBody>
              <a:bodyPr wrap="square" rtlCol="0">
                <a:spAutoFit/>
              </a:bodyPr>
              <a:lstStyle/>
              <a:p>
                <a:pPr>
                  <a:lnSpc>
                    <a:spcPct val="150000"/>
                  </a:lnSpc>
                  <a:spcBef>
                    <a:spcPts val="1800"/>
                  </a:spcBef>
                  <a:spcAft>
                    <a:spcPts val="1800"/>
                  </a:spcAft>
                </a:pPr>
                <a:r>
                  <a:rPr lang="en-US" altLang="zh-CN" sz="1600" dirty="0" err="1">
                    <a:latin typeface="Arial" panose="020B0604020202020204" pitchFamily="34" charset="0"/>
                    <a:cs typeface="Arial" panose="020B0604020202020204" pitchFamily="34" charset="0"/>
                  </a:rPr>
                  <a:t>Hanning</a:t>
                </a:r>
                <a:r>
                  <a:rPr lang="en-US" altLang="zh-CN" sz="1600" dirty="0">
                    <a:latin typeface="Arial" panose="020B0604020202020204" pitchFamily="34" charset="0"/>
                    <a:cs typeface="Arial" panose="020B0604020202020204" pitchFamily="34" charset="0"/>
                  </a:rPr>
                  <a:t> Window</a:t>
                </a:r>
                <a:endParaRPr lang="zh-CN" altLang="en-US" sz="1600" dirty="0">
                  <a:latin typeface="Arial" panose="020B0604020202020204" pitchFamily="34" charset="0"/>
                  <a:cs typeface="Arial" panose="020B0604020202020204" pitchFamily="34" charset="0"/>
                </a:endParaRPr>
              </a:p>
            </p:txBody>
          </p:sp>
        </p:grpSp>
        <p:grpSp>
          <p:nvGrpSpPr>
            <p:cNvPr id="8" name="组合 7">
              <a:extLst>
                <a:ext uri="{FF2B5EF4-FFF2-40B4-BE49-F238E27FC236}">
                  <a16:creationId xmlns:a16="http://schemas.microsoft.com/office/drawing/2014/main" id="{F8CE1557-AFE2-42E3-B750-96B3F94FF4F5}"/>
                </a:ext>
              </a:extLst>
            </p:cNvPr>
            <p:cNvGrpSpPr/>
            <p:nvPr/>
          </p:nvGrpSpPr>
          <p:grpSpPr>
            <a:xfrm>
              <a:off x="6240474" y="2352208"/>
              <a:ext cx="5040000" cy="3780000"/>
              <a:chOff x="6240474" y="2352208"/>
              <a:chExt cx="5040000" cy="3780000"/>
            </a:xfrm>
          </p:grpSpPr>
          <p:pic>
            <p:nvPicPr>
              <p:cNvPr id="4" name="图片 3">
                <a:extLst>
                  <a:ext uri="{FF2B5EF4-FFF2-40B4-BE49-F238E27FC236}">
                    <a16:creationId xmlns:a16="http://schemas.microsoft.com/office/drawing/2014/main" id="{0C517C35-443E-41D6-A706-C6DE335BE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474" y="2352208"/>
                <a:ext cx="5040000" cy="3780000"/>
              </a:xfrm>
              <a:prstGeom prst="rect">
                <a:avLst/>
              </a:prstGeom>
            </p:spPr>
          </p:pic>
          <p:sp>
            <p:nvSpPr>
              <p:cNvPr id="15" name="文本框 14">
                <a:extLst>
                  <a:ext uri="{FF2B5EF4-FFF2-40B4-BE49-F238E27FC236}">
                    <a16:creationId xmlns:a16="http://schemas.microsoft.com/office/drawing/2014/main" id="{8B762358-CBB6-484A-924D-B9B99CDA5B90}"/>
                  </a:ext>
                </a:extLst>
              </p:cNvPr>
              <p:cNvSpPr txBox="1"/>
              <p:nvPr/>
            </p:nvSpPr>
            <p:spPr>
              <a:xfrm>
                <a:off x="7741614" y="2352208"/>
                <a:ext cx="2320099" cy="416011"/>
              </a:xfrm>
              <a:prstGeom prst="rect">
                <a:avLst/>
              </a:prstGeom>
              <a:noFill/>
            </p:spPr>
            <p:txBody>
              <a:bodyPr wrap="square" rtlCol="0">
                <a:spAutoFit/>
              </a:bodyPr>
              <a:lstStyle/>
              <a:p>
                <a:pPr>
                  <a:lnSpc>
                    <a:spcPct val="150000"/>
                  </a:lnSpc>
                  <a:spcBef>
                    <a:spcPts val="1800"/>
                  </a:spcBef>
                  <a:spcAft>
                    <a:spcPts val="1800"/>
                  </a:spcAft>
                </a:pPr>
                <a:r>
                  <a:rPr lang="en-US" altLang="zh-CN" sz="1600" dirty="0">
                    <a:latin typeface="Arial" panose="020B0604020202020204" pitchFamily="34" charset="0"/>
                    <a:cs typeface="Arial" panose="020B0604020202020204" pitchFamily="34" charset="0"/>
                  </a:rPr>
                  <a:t>Rectangular Window</a:t>
                </a:r>
                <a:endParaRPr lang="zh-CN" altLang="en-US" sz="1600" dirty="0">
                  <a:latin typeface="Arial" panose="020B0604020202020204" pitchFamily="34" charset="0"/>
                  <a:cs typeface="Arial" panose="020B0604020202020204" pitchFamily="34" charset="0"/>
                </a:endParaRPr>
              </a:p>
            </p:txBody>
          </p:sp>
        </p:grpSp>
      </p:grpSp>
      <p:sp>
        <p:nvSpPr>
          <p:cNvPr id="17" name="文本框 16">
            <a:extLst>
              <a:ext uri="{FF2B5EF4-FFF2-40B4-BE49-F238E27FC236}">
                <a16:creationId xmlns:a16="http://schemas.microsoft.com/office/drawing/2014/main" id="{1A46CE93-2356-464D-A5BB-8DC05369728C}"/>
              </a:ext>
            </a:extLst>
          </p:cNvPr>
          <p:cNvSpPr txBox="1"/>
          <p:nvPr/>
        </p:nvSpPr>
        <p:spPr>
          <a:xfrm>
            <a:off x="952500" y="5739751"/>
            <a:ext cx="10493934" cy="961738"/>
          </a:xfrm>
          <a:prstGeom prst="rect">
            <a:avLst/>
          </a:prstGeom>
          <a:noFill/>
        </p:spPr>
        <p:txBody>
          <a:bodyPr wrap="square" rtlCol="0">
            <a:spAutoFit/>
          </a:bodyPr>
          <a:lstStyle/>
          <a:p>
            <a:pPr algn="just">
              <a:lnSpc>
                <a:spcPct val="150000"/>
              </a:lnSpc>
              <a:spcBef>
                <a:spcPts val="1800"/>
              </a:spcBef>
              <a:spcAft>
                <a:spcPts val="1800"/>
              </a:spcAft>
            </a:pPr>
            <a:r>
              <a:rPr lang="zh-CN" altLang="zh-CN" sz="2000" dirty="0">
                <a:latin typeface="Arial" panose="020B0604020202020204" pitchFamily="34" charset="0"/>
                <a:cs typeface="Arial" panose="020B0604020202020204" pitchFamily="34" charset="0"/>
              </a:rPr>
              <a:t>We can see that the application of the rectangular window results in a relatively higher frequency</a:t>
            </a:r>
            <a:r>
              <a:rPr lang="en-US" altLang="zh-CN" sz="2000" dirty="0">
                <a:latin typeface="Arial" panose="020B0604020202020204" pitchFamily="34" charset="0"/>
                <a:cs typeface="Arial" panose="020B0604020202020204" pitchFamily="34" charset="0"/>
              </a:rPr>
              <a:t> resolution</a:t>
            </a:r>
            <a:r>
              <a:rPr lang="en-US" altLang="zh-CN" sz="2000" dirty="0">
                <a:solidFill>
                  <a:srgbClr val="A9B7C6"/>
                </a:solidFill>
                <a:latin typeface="Arial" panose="020B0604020202020204" pitchFamily="34" charset="0"/>
                <a:cs typeface="Arial" panose="020B0604020202020204" pitchFamily="34" charset="0"/>
              </a:rPr>
              <a:t> </a:t>
            </a:r>
            <a:r>
              <a:rPr lang="zh-CN" altLang="zh-CN" sz="2000" dirty="0">
                <a:latin typeface="Arial" panose="020B0604020202020204" pitchFamily="34" charset="0"/>
                <a:cs typeface="Arial" panose="020B0604020202020204" pitchFamily="34" charset="0"/>
              </a:rPr>
              <a:t>and larger fluctuations</a:t>
            </a:r>
            <a:r>
              <a:rPr lang="en-US" altLang="zh-CN" sz="2000" dirty="0">
                <a:latin typeface="Arial" panose="020B0604020202020204" pitchFamily="34" charset="0"/>
                <a:cs typeface="Arial" panose="020B0604020202020204" pitchFamily="34" charset="0"/>
              </a:rPr>
              <a:t>.</a:t>
            </a:r>
            <a:r>
              <a:rPr lang="zh-CN"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749833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790793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DE5000"/>
                </a:solidFill>
                <a:latin typeface="Georgia" panose="02040502050405020303" pitchFamily="18" charset="0"/>
                <a:ea typeface="Yu Gothic UI Semibold" panose="020B0700000000000000" pitchFamily="34" charset="-128"/>
                <a:cs typeface="+mj-cs"/>
              </a:rPr>
              <a:t>Voiced and Unvoiced Speech Sounds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2</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p:sp>
        <p:nvSpPr>
          <p:cNvPr id="20" name="文本框 19">
            <a:extLst>
              <a:ext uri="{FF2B5EF4-FFF2-40B4-BE49-F238E27FC236}">
                <a16:creationId xmlns:a16="http://schemas.microsoft.com/office/drawing/2014/main" id="{0F2BF2B2-E131-4A9C-B773-2BB1E9956149}"/>
              </a:ext>
            </a:extLst>
          </p:cNvPr>
          <p:cNvSpPr txBox="1"/>
          <p:nvPr/>
        </p:nvSpPr>
        <p:spPr>
          <a:xfrm>
            <a:off x="631472" y="1596775"/>
            <a:ext cx="4676024" cy="496996"/>
          </a:xfrm>
          <a:prstGeom prst="rect">
            <a:avLst/>
          </a:prstGeom>
          <a:noFill/>
        </p:spPr>
        <p:txBody>
          <a:bodyPr wrap="square" rtlCol="0">
            <a:spAutoFit/>
          </a:bodyPr>
          <a:lstStyle/>
          <a:p>
            <a:pPr marL="457200" indent="-457200">
              <a:lnSpc>
                <a:spcPct val="150000"/>
              </a:lnSpc>
              <a:spcBef>
                <a:spcPts val="1800"/>
              </a:spcBef>
              <a:spcAft>
                <a:spcPts val="1800"/>
              </a:spcAft>
              <a:buFont typeface="+mj-lt"/>
              <a:buAutoNum type="arabicPeriod" startAt="8"/>
            </a:pPr>
            <a:r>
              <a:rPr lang="en-US" altLang="zh-CN" sz="2000" dirty="0">
                <a:latin typeface="Arial" panose="020B0604020202020204" pitchFamily="34" charset="0"/>
                <a:cs typeface="Arial" panose="020B0604020202020204" pitchFamily="34" charset="0"/>
              </a:rPr>
              <a:t>The LP envelope of the spectrum.</a:t>
            </a:r>
            <a:endParaRPr lang="zh-CN" altLang="en-US" sz="2000"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223BA7F8-63E7-40AD-93CC-B8539FD0642F}"/>
              </a:ext>
            </a:extLst>
          </p:cNvPr>
          <p:cNvSpPr txBox="1"/>
          <p:nvPr/>
        </p:nvSpPr>
        <p:spPr>
          <a:xfrm>
            <a:off x="2262807" y="3576068"/>
            <a:ext cx="1275523" cy="496996"/>
          </a:xfrm>
          <a:prstGeom prst="rect">
            <a:avLst/>
          </a:prstGeom>
          <a:noFill/>
        </p:spPr>
        <p:txBody>
          <a:bodyPr wrap="square" rtlCol="0">
            <a:spAutoFit/>
          </a:bodyPr>
          <a:lstStyle/>
          <a:p>
            <a:pPr>
              <a:lnSpc>
                <a:spcPct val="150000"/>
              </a:lnSpc>
              <a:spcBef>
                <a:spcPts val="1800"/>
              </a:spcBef>
              <a:spcAft>
                <a:spcPts val="1800"/>
              </a:spcAft>
            </a:pPr>
            <a:r>
              <a:rPr lang="en-US" altLang="zh-CN" sz="2000" dirty="0">
                <a:latin typeface="Arial" panose="020B0604020202020204" pitchFamily="34" charset="0"/>
                <a:cs typeface="Arial" panose="020B0604020202020204" pitchFamily="34" charset="0"/>
              </a:rPr>
              <a:t>M = 10</a:t>
            </a:r>
            <a:endParaRPr lang="zh-CN" altLang="en-US" sz="20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C42DF0D-2B71-4E11-8CCF-AE6D10FB7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707" y="2007438"/>
            <a:ext cx="5852172" cy="4389129"/>
          </a:xfrm>
          <a:prstGeom prst="rect">
            <a:avLst/>
          </a:prstGeom>
        </p:spPr>
      </p:pic>
    </p:spTree>
    <p:extLst>
      <p:ext uri="{BB962C8B-B14F-4D97-AF65-F5344CB8AC3E}">
        <p14:creationId xmlns:p14="http://schemas.microsoft.com/office/powerpoint/2010/main" val="17229699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1800000">
            <a:off x="2173326" y="1241368"/>
            <a:ext cx="9828983" cy="7516971"/>
          </a:xfrm>
          <a:custGeom>
            <a:avLst/>
            <a:gdLst>
              <a:gd name="connsiteX0" fmla="*/ 7571475 w 9828983"/>
              <a:gd name="connsiteY0" fmla="*/ 0 h 7516971"/>
              <a:gd name="connsiteX1" fmla="*/ 8643743 w 9828983"/>
              <a:gd name="connsiteY1" fmla="*/ 9374 h 7516971"/>
              <a:gd name="connsiteX2" fmla="*/ 9828983 w 9828983"/>
              <a:gd name="connsiteY2" fmla="*/ 2062269 h 7516971"/>
              <a:gd name="connsiteX3" fmla="*/ 9828983 w 9828983"/>
              <a:gd name="connsiteY3" fmla="*/ 3066705 h 7516971"/>
              <a:gd name="connsiteX4" fmla="*/ 2128610 w 9828983"/>
              <a:gd name="connsiteY4" fmla="*/ 7512518 h 7516971"/>
              <a:gd name="connsiteX5" fmla="*/ 0 w 9828983"/>
              <a:gd name="connsiteY5" fmla="*/ 7516971 h 75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983" h="7516971">
                <a:moveTo>
                  <a:pt x="7571475" y="0"/>
                </a:moveTo>
                <a:lnTo>
                  <a:pt x="8643743" y="9374"/>
                </a:lnTo>
                <a:lnTo>
                  <a:pt x="9828983" y="2062269"/>
                </a:lnTo>
                <a:lnTo>
                  <a:pt x="9828983" y="3066705"/>
                </a:lnTo>
                <a:lnTo>
                  <a:pt x="2128610" y="7512518"/>
                </a:lnTo>
                <a:lnTo>
                  <a:pt x="0" y="7516971"/>
                </a:lnTo>
                <a:close/>
              </a:path>
            </a:pathLst>
          </a:custGeom>
          <a:gradFill flip="none" rotWithShape="1">
            <a:gsLst>
              <a:gs pos="100000">
                <a:schemeClr val="bg1">
                  <a:alpha val="0"/>
                </a:schemeClr>
              </a:gs>
              <a:gs pos="0">
                <a:schemeClr val="tx1">
                  <a:alpha val="3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任意多边形 50"/>
          <p:cNvSpPr/>
          <p:nvPr/>
        </p:nvSpPr>
        <p:spPr>
          <a:xfrm>
            <a:off x="655320" y="426720"/>
            <a:ext cx="1143000" cy="1112520"/>
          </a:xfrm>
          <a:custGeom>
            <a:avLst/>
            <a:gdLst>
              <a:gd name="connsiteX0" fmla="*/ 1143000 w 1143000"/>
              <a:gd name="connsiteY0" fmla="*/ 548640 h 1112520"/>
              <a:gd name="connsiteX1" fmla="*/ 472440 w 1143000"/>
              <a:gd name="connsiteY1" fmla="*/ 1112520 h 1112520"/>
              <a:gd name="connsiteX2" fmla="*/ 0 w 1143000"/>
              <a:gd name="connsiteY2" fmla="*/ 640080 h 1112520"/>
              <a:gd name="connsiteX3" fmla="*/ 586740 w 1143000"/>
              <a:gd name="connsiteY3" fmla="*/ 0 h 1112520"/>
              <a:gd name="connsiteX4" fmla="*/ 1143000 w 1143000"/>
              <a:gd name="connsiteY4" fmla="*/ 54864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12520">
                <a:moveTo>
                  <a:pt x="1143000" y="548640"/>
                </a:moveTo>
                <a:lnTo>
                  <a:pt x="472440" y="1112520"/>
                </a:lnTo>
                <a:lnTo>
                  <a:pt x="0" y="640080"/>
                </a:lnTo>
                <a:lnTo>
                  <a:pt x="586740" y="0"/>
                </a:lnTo>
                <a:lnTo>
                  <a:pt x="1143000" y="54864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800">
              <a:solidFill>
                <a:prstClr val="white"/>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2" name="任意多边形 51"/>
          <p:cNvSpPr/>
          <p:nvPr/>
        </p:nvSpPr>
        <p:spPr>
          <a:xfrm rot="19421727" flipH="1">
            <a:off x="442098" y="207302"/>
            <a:ext cx="865231" cy="851392"/>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1366117" y="407670"/>
            <a:ext cx="790793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DE5000"/>
                </a:solidFill>
                <a:latin typeface="Georgia" panose="02040502050405020303" pitchFamily="18" charset="0"/>
                <a:ea typeface="Yu Gothic UI Semibold" panose="020B0700000000000000" pitchFamily="34" charset="-128"/>
                <a:cs typeface="+mj-cs"/>
              </a:rPr>
              <a:t>Voiced and Unvoiced Speech Sounds</a:t>
            </a:r>
          </a:p>
        </p:txBody>
      </p:sp>
      <p:sp>
        <p:nvSpPr>
          <p:cNvPr id="67" name="文本框 66">
            <a:extLst>
              <a:ext uri="{FF2B5EF4-FFF2-40B4-BE49-F238E27FC236}">
                <a16:creationId xmlns:a16="http://schemas.microsoft.com/office/drawing/2014/main" id="{D36E50E7-C93B-4F0D-8020-B3235C175A6E}"/>
              </a:ext>
            </a:extLst>
          </p:cNvPr>
          <p:cNvSpPr txBox="1"/>
          <p:nvPr/>
        </p:nvSpPr>
        <p:spPr>
          <a:xfrm>
            <a:off x="691738" y="369185"/>
            <a:ext cx="45878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rPr>
              <a:t>2</a:t>
            </a:r>
            <a:endParaRPr lang="zh-CN" altLang="en-US" sz="3200" b="1" dirty="0">
              <a:solidFill>
                <a:schemeClr val="bg1"/>
              </a:solidFill>
              <a:latin typeface="Arial Black" panose="020B0A04020102020204" pitchFamily="34" charset="0"/>
              <a:ea typeface="字魂59号-创粗黑" panose="00000500000000000000" pitchFamily="2" charset="-122"/>
              <a:cs typeface="+mn-ea"/>
              <a:sym typeface="字魂59号-创粗黑" panose="00000500000000000000"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FBC3B58-8584-4BC8-B21F-EA90C5A193AF}"/>
                  </a:ext>
                </a:extLst>
              </p:cNvPr>
              <p:cNvSpPr txBox="1"/>
              <p:nvPr/>
            </p:nvSpPr>
            <p:spPr>
              <a:xfrm>
                <a:off x="1475396" y="1554480"/>
                <a:ext cx="9378134" cy="364227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𝑐</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3</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−3</m:t>
                          </m:r>
                        </m:sup>
                        <m:e>
                          <m:r>
                            <a:rPr lang="en-US" altLang="zh-CN" sz="2000" b="0" i="1" smtClean="0">
                              <a:latin typeface="Cambria Math" panose="02040503050406030204" pitchFamily="18" charset="0"/>
                            </a:rPr>
                            <m:t>𝑥</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+3</m:t>
                              </m:r>
                            </m:e>
                          </m:d>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e>
                      </m:nary>
                    </m:oMath>
                  </m:oMathPara>
                </a14:m>
                <a:endParaRPr lang="en-US" altLang="zh-CN" sz="2000" dirty="0">
                  <a:latin typeface="Arial" panose="020B0604020202020204" pitchFamily="34" charset="0"/>
                  <a:cs typeface="Arial" panose="020B0604020202020204" pitchFamily="34"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𝑌</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e>
                          </m:d>
                        </m:e>
                        <m:sup>
                          <m:r>
                            <a:rPr lang="en-US" altLang="zh-CN" sz="2000" b="0" i="1" smtClean="0">
                              <a:latin typeface="Cambria Math" panose="02040503050406030204" pitchFamily="18" charset="0"/>
                            </a:rPr>
                            <m:t>2</m:t>
                          </m:r>
                        </m:sup>
                      </m:s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𝑋</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zh-CN" altLang="en-US" sz="2000" b="0" i="1" smtClean="0">
                              <a:latin typeface="Cambria Math" panose="02040503050406030204" pitchFamily="18" charset="0"/>
                            </a:rPr>
                            <m:t>𝜎</m:t>
                          </m:r>
                        </m:e>
                        <m:sup>
                          <m:r>
                            <a:rPr lang="en-US" altLang="zh-CN" sz="2000" b="0" i="1" smtClean="0">
                              <a:latin typeface="Cambria Math" panose="02040503050406030204" pitchFamily="18" charset="0"/>
                            </a:rPr>
                            <m:t>2</m:t>
                          </m:r>
                        </m:sup>
                      </m:sSup>
                    </m:oMath>
                  </m:oMathPara>
                </a14:m>
                <a:endParaRPr lang="en-US" altLang="zh-CN" sz="2000" dirty="0">
                  <a:latin typeface="Arial" panose="020B0604020202020204" pitchFamily="34" charset="0"/>
                  <a:cs typeface="Arial" panose="020B0604020202020204" pitchFamily="34" charset="0"/>
                </a:endParaRPr>
              </a:p>
              <a:p>
                <a:pPr algn="just">
                  <a:lnSpc>
                    <a:spcPct val="150000"/>
                  </a:lnSpc>
                </a:pPr>
                <a:endParaRPr lang="en-US" altLang="zh-CN" sz="2000" dirty="0">
                  <a:latin typeface="Arial" panose="020B0604020202020204" pitchFamily="34" charset="0"/>
                  <a:cs typeface="Arial" panose="020B0604020202020204" pitchFamily="34" charset="0"/>
                </a:endParaRPr>
              </a:p>
              <a:p>
                <a:pPr algn="just">
                  <a:lnSpc>
                    <a:spcPct val="150000"/>
                  </a:lnSpc>
                </a:pPr>
                <a:r>
                  <a:rPr lang="zh-CN" altLang="zh-CN" sz="2000" dirty="0">
                    <a:latin typeface="Arial" panose="020B0604020202020204" pitchFamily="34" charset="0"/>
                    <a:cs typeface="Arial" panose="020B0604020202020204" pitchFamily="34" charset="0"/>
                  </a:rPr>
                  <a:t>The process can be modeled as an AR process with white noise as input. </a:t>
                </a:r>
                <a14:m>
                  <m:oMath xmlns:m="http://schemas.openxmlformats.org/officeDocument/2006/math">
                    <m:r>
                      <a:rPr lang="zh-CN" altLang="zh-CN" sz="2000" i="1" dirty="0" smtClean="0">
                        <a:latin typeface="Cambria Math" panose="02040503050406030204" pitchFamily="18" charset="0"/>
                      </a:rPr>
                      <m:t>𝑒</m:t>
                    </m:r>
                  </m:oMath>
                </a14:m>
                <a:r>
                  <a:rPr lang="zh-CN" altLang="zh-CN" sz="2000" dirty="0">
                    <a:latin typeface="Arial" panose="020B0604020202020204" pitchFamily="34" charset="0"/>
                    <a:cs typeface="Arial" panose="020B0604020202020204" pitchFamily="34" charset="0"/>
                  </a:rPr>
                  <a:t> is the power, i.e., the variance of the white noise</a:t>
                </a:r>
                <a:r>
                  <a:rPr lang="en-US" altLang="zh-CN" sz="2000" dirty="0">
                    <a:latin typeface="Arial" panose="020B0604020202020204" pitchFamily="34" charset="0"/>
                    <a:cs typeface="Arial" panose="020B0604020202020204" pitchFamily="34" charset="0"/>
                  </a:rPr>
                  <a:t>. Therefore, we multiply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r>
                  <a:rPr lang="en-US" altLang="zh-CN" sz="2000" dirty="0">
                    <a:latin typeface="Arial" panose="020B0604020202020204" pitchFamily="34" charset="0"/>
                    <a:cs typeface="Arial" panose="020B0604020202020204" pitchFamily="34" charset="0"/>
                  </a:rPr>
                  <a:t> by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a:t>
                </a:r>
                <a:endParaRPr lang="zh-CN" altLang="zh-CN" sz="2000" dirty="0">
                  <a:latin typeface="Arial" panose="020B0604020202020204" pitchFamily="34" charset="0"/>
                  <a:cs typeface="Arial" panose="020B0604020202020204" pitchFamily="34" charset="0"/>
                </a:endParaRPr>
              </a:p>
              <a:p>
                <a:pPr>
                  <a:lnSpc>
                    <a:spcPct val="150000"/>
                  </a:lnSpc>
                </a:pPr>
                <a:endParaRPr lang="zh-CN" altLang="en-US" sz="2000" dirty="0">
                  <a:latin typeface="Arial" panose="020B0604020202020204" pitchFamily="34" charset="0"/>
                  <a:cs typeface="Arial" panose="020B0604020202020204" pitchFamily="34" charset="0"/>
                </a:endParaRPr>
              </a:p>
            </p:txBody>
          </p:sp>
        </mc:Choice>
        <mc:Fallback xmlns="">
          <p:sp>
            <p:nvSpPr>
              <p:cNvPr id="9" name="文本框 8">
                <a:extLst>
                  <a:ext uri="{FF2B5EF4-FFF2-40B4-BE49-F238E27FC236}">
                    <a16:creationId xmlns:a16="http://schemas.microsoft.com/office/drawing/2014/main" id="{5FBC3B58-8584-4BC8-B21F-EA90C5A193AF}"/>
                  </a:ext>
                </a:extLst>
              </p:cNvPr>
              <p:cNvSpPr txBox="1">
                <a:spLocks noRot="1" noChangeAspect="1" noMove="1" noResize="1" noEditPoints="1" noAdjustHandles="1" noChangeArrowheads="1" noChangeShapeType="1" noTextEdit="1"/>
              </p:cNvSpPr>
              <p:nvPr/>
            </p:nvSpPr>
            <p:spPr>
              <a:xfrm>
                <a:off x="1475396" y="1554480"/>
                <a:ext cx="9378134" cy="3642279"/>
              </a:xfrm>
              <a:prstGeom prst="rect">
                <a:avLst/>
              </a:prstGeom>
              <a:blipFill>
                <a:blip r:embed="rId3"/>
                <a:stretch>
                  <a:fillRect l="-650" r="-71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A1DDCC7-A383-4E33-8D20-8C4E69AF18D6}"/>
              </a:ext>
            </a:extLst>
          </p:cNvPr>
          <p:cNvSpPr txBox="1"/>
          <p:nvPr/>
        </p:nvSpPr>
        <p:spPr>
          <a:xfrm>
            <a:off x="1471208" y="1978333"/>
            <a:ext cx="476199" cy="496996"/>
          </a:xfrm>
          <a:prstGeom prst="rect">
            <a:avLst/>
          </a:prstGeom>
          <a:noFill/>
        </p:spPr>
        <p:txBody>
          <a:bodyPr wrap="square" rtlCol="0">
            <a:spAutoFit/>
          </a:bodyPr>
          <a:lstStyle/>
          <a:p>
            <a:pPr>
              <a:lnSpc>
                <a:spcPct val="150000"/>
              </a:lnSpc>
              <a:spcBef>
                <a:spcPts val="1800"/>
              </a:spcBef>
              <a:spcAft>
                <a:spcPts val="1800"/>
              </a:spcAft>
            </a:pPr>
            <a:r>
              <a:rPr lang="en-US" altLang="zh-CN" sz="2000" dirty="0">
                <a:latin typeface="Arial" panose="020B0604020202020204" pitchFamily="34" charset="0"/>
                <a:cs typeface="Arial" panose="020B0604020202020204" pitchFamily="34" charset="0"/>
              </a:rPr>
              <a:t>9.</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883853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0"/>
  <p:tag name="ISPRING_SCORM_RATE_QUIZZES" val="0"/>
  <p:tag name="ISPRING_SCORM_PASSING_SCORE" val="0.000000"/>
  <p:tag name="ISPRING_ULTRA_SCORM_COURSE_ID" val="E8B6CC04-537C-470D-B004-4B0C77A20DDE"/>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ppt\第九批\493280"/>
  <p:tag name="ISPRING_FIRST_PUBLISH" val="1"/>
</p:tagLst>
</file>

<file path=ppt/theme/theme1.xml><?xml version="1.0" encoding="utf-8"?>
<a:theme xmlns:a="http://schemas.openxmlformats.org/drawingml/2006/main" name="包图主题2">
  <a:themeElements>
    <a:clrScheme name="自定义 328">
      <a:dk1>
        <a:srgbClr val="000000"/>
      </a:dk1>
      <a:lt1>
        <a:srgbClr val="FFFFFF"/>
      </a:lt1>
      <a:dk2>
        <a:srgbClr val="778495"/>
      </a:dk2>
      <a:lt2>
        <a:srgbClr val="F0F0F0"/>
      </a:lt2>
      <a:accent1>
        <a:srgbClr val="DE5000"/>
      </a:accent1>
      <a:accent2>
        <a:srgbClr val="595959"/>
      </a:accent2>
      <a:accent3>
        <a:srgbClr val="DE5000"/>
      </a:accent3>
      <a:accent4>
        <a:srgbClr val="595959"/>
      </a:accent4>
      <a:accent5>
        <a:srgbClr val="DE5000"/>
      </a:accent5>
      <a:accent6>
        <a:srgbClr val="595959"/>
      </a:accent6>
      <a:hlink>
        <a:srgbClr val="DE5000"/>
      </a:hlink>
      <a:folHlink>
        <a:srgbClr val="BFBFBF"/>
      </a:folHlink>
    </a:clrScheme>
    <a:fontScheme name="deuoikz0">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3624</TotalTime>
  <Words>1180</Words>
  <Application>Microsoft Office PowerPoint</Application>
  <PresentationFormat>Widescreen</PresentationFormat>
  <Paragraphs>173</Paragraphs>
  <Slides>24</Slides>
  <Notes>24</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字魂59号-创粗黑</vt:lpstr>
      <vt:lpstr>Arial</vt:lpstr>
      <vt:lpstr>Arial Black</vt:lpstr>
      <vt:lpstr>Cambria Math</vt:lpstr>
      <vt:lpstr>Georgia</vt:lpstr>
      <vt:lpstr>Times New Roman</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Yuqi Zheng</cp:lastModifiedBy>
  <cp:revision>88</cp:revision>
  <dcterms:created xsi:type="dcterms:W3CDTF">2017-08-18T03:02:00Z</dcterms:created>
  <dcterms:modified xsi:type="dcterms:W3CDTF">2023-03-30T14:22:56Z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